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434" r:id="rId6"/>
    <p:sldId id="435" r:id="rId7"/>
    <p:sldId id="451" r:id="rId8"/>
    <p:sldId id="438" r:id="rId9"/>
    <p:sldId id="440" r:id="rId10"/>
    <p:sldId id="441" r:id="rId11"/>
    <p:sldId id="449" r:id="rId12"/>
    <p:sldId id="450" r:id="rId13"/>
    <p:sldId id="443" r:id="rId14"/>
    <p:sldId id="445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3" r:id="rId24"/>
    <p:sldId id="462" r:id="rId25"/>
    <p:sldId id="433" r:id="rId26"/>
    <p:sldId id="464" r:id="rId27"/>
    <p:sldId id="465" r:id="rId28"/>
    <p:sldId id="466" r:id="rId2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tta Alhonnoro" initials="LA" lastIdx="4" clrIdx="0">
    <p:extLst>
      <p:ext uri="{19B8F6BF-5375-455C-9EA6-DF929625EA0E}">
        <p15:presenceInfo xmlns:p15="http://schemas.microsoft.com/office/powerpoint/2012/main" userId="S-1-5-21-436374069-1202660629-1060284298-12898" providerId="AD"/>
      </p:ext>
    </p:extLst>
  </p:cmAuthor>
  <p:cmAuthor id="2" name="Arja Kuusisto" initials="AK" lastIdx="4" clrIdx="1">
    <p:extLst>
      <p:ext uri="{19B8F6BF-5375-455C-9EA6-DF929625EA0E}">
        <p15:presenceInfo xmlns:p15="http://schemas.microsoft.com/office/powerpoint/2012/main" userId="S::akuusis@uwasa.fi::b06ea7a5-5da0-4daa-a9ee-a198d0e5d1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48"/>
  </p:normalViewPr>
  <p:slideViewPr>
    <p:cSldViewPr snapToGrid="0">
      <p:cViewPr varScale="1">
        <p:scale>
          <a:sx n="117" d="100"/>
          <a:sy n="117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FA816-8BE0-B74B-8FEB-C25C1FC22720}" type="datetimeFigureOut">
              <a:rPr lang="en-FI" smtClean="0"/>
              <a:t>8.5.2025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7D2C6-53B2-1B4F-80CF-16DF37417C5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795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7D2C6-53B2-1B4F-80CF-16DF37417C51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3069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9119-3CBB-9511-CD30-91C773B9F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45007"/>
            <a:ext cx="5775251" cy="2387600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63BBF-88FD-BD12-E6D7-29A9A0F5A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35684"/>
            <a:ext cx="5775251" cy="12145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7F297-3220-3453-65C7-B7B60F4A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01D0845-CCE0-3E48-B0C3-AFD9182988CC}" type="datetimeFigureOut">
              <a:rPr lang="en-FI" smtClean="0"/>
              <a:pPr/>
              <a:t>8.5.2025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98FEE-F009-DE00-53C1-FBC14020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A02D-7CA8-F5A4-7E36-B4EA5CE2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DCC618B-9E5C-B247-AD42-DF8C5BAFB1E7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A87CF50-2A3B-80E9-8D10-0ED4903B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426"/>
          <a:stretch/>
        </p:blipFill>
        <p:spPr>
          <a:xfrm>
            <a:off x="6096001" y="-303590"/>
            <a:ext cx="6096000" cy="585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7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A293-98AB-57A8-3306-990E69BB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79101-51B5-724A-14CD-A15AA7240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23E41-58C4-261D-F485-14546D6EF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31DD2-7E4F-16F4-0041-2F03B1BB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845-CCE0-3E48-B0C3-AFD9182988CC}" type="datetimeFigureOut">
              <a:rPr lang="en-FI" smtClean="0"/>
              <a:t>8.5.2025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0D461-22A6-9DC5-FF71-EA2AE5F1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DF965-F3B7-3ABD-8EC3-1F459DDF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18B-9E5C-B247-AD42-DF8C5BAFB1E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6601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D9CD-ED03-30CF-C877-1311670F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6D537-F065-B01F-B8FA-2C5FBF234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F24A8-D0CE-F03A-3AA2-6B5D1AD91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5604D-5A60-6B2C-6D8C-B464DD762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845-CCE0-3E48-B0C3-AFD9182988CC}" type="datetimeFigureOut">
              <a:rPr lang="en-FI" smtClean="0"/>
              <a:t>8.5.2025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3EC73-5FFE-6A4A-5689-0E3A042E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3C1AF-D901-AA83-ABB1-A7B25855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18B-9E5C-B247-AD42-DF8C5BAFB1E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4635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C7B0-9DC4-7C59-BD2C-0D220FF6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73F37-FB5D-3E98-F8EF-12281025F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7E4D-5618-4C05-15DF-9A72BA68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845-CCE0-3E48-B0C3-AFD9182988CC}" type="datetimeFigureOut">
              <a:rPr lang="en-FI" smtClean="0"/>
              <a:t>8.5.2025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58B73-E11D-0E2E-AA19-EAD52824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2381B-796E-9BB3-904A-D45D2C15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18B-9E5C-B247-AD42-DF8C5BAFB1E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568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7D4F57-DB25-ADBE-595E-5497DFA06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D05C4-DFF1-57B4-0A36-1E4BCB1BE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BDD5E-DB67-145E-7E84-C51F91E9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845-CCE0-3E48-B0C3-AFD9182988CC}" type="datetimeFigureOut">
              <a:rPr lang="en-FI" smtClean="0"/>
              <a:t>8.5.2025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41FE7-F212-8403-4655-F442D248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E52F1-9ACC-8E03-6746-40EF8BC0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18B-9E5C-B247-AD42-DF8C5BAFB1E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2240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AE35-48B2-4573-C6A4-3892BB6C0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65125"/>
            <a:ext cx="94832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07A1-57F3-DC80-5C38-6733AD0AD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825625"/>
            <a:ext cx="10854813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7CB1C-587F-0685-5D4F-94BB935A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2831" y="6363519"/>
            <a:ext cx="1342104" cy="365125"/>
          </a:xfrm>
        </p:spPr>
        <p:txBody>
          <a:bodyPr/>
          <a:lstStyle/>
          <a:p>
            <a:fld id="{C01D0845-CCE0-3E48-B0C3-AFD9182988CC}" type="datetimeFigureOut">
              <a:rPr lang="en-FI" smtClean="0"/>
              <a:t>8.5.2025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AEADD-118E-BB77-F6D6-EA183F29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4935" y="6363519"/>
            <a:ext cx="7084757" cy="365125"/>
          </a:xfrm>
        </p:spPr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E531C-75E0-A9EE-DA88-09A556A8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929" y="6363519"/>
            <a:ext cx="503902" cy="365125"/>
          </a:xfrm>
        </p:spPr>
        <p:txBody>
          <a:bodyPr/>
          <a:lstStyle>
            <a:lvl1pPr algn="l">
              <a:defRPr/>
            </a:lvl1pPr>
          </a:lstStyle>
          <a:p>
            <a:fld id="{8DCC618B-9E5C-B247-AD42-DF8C5BAFB1E7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44F593C3-7B12-E963-7D65-A3BCC477DE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3425" y="6226600"/>
            <a:ext cx="2042037" cy="624623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544B447A-52E5-484E-343B-0CDD96933C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1015"/>
          <a:stretch/>
        </p:blipFill>
        <p:spPr>
          <a:xfrm>
            <a:off x="10250131" y="-76409"/>
            <a:ext cx="1941869" cy="192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AE35-48B2-4573-C6A4-3892BB6C0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65125"/>
            <a:ext cx="94832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07A1-57F3-DC80-5C38-6733AD0AD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825625"/>
            <a:ext cx="10854813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7CB1C-587F-0685-5D4F-94BB935A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2831" y="6363519"/>
            <a:ext cx="1342104" cy="365125"/>
          </a:xfrm>
        </p:spPr>
        <p:txBody>
          <a:bodyPr/>
          <a:lstStyle/>
          <a:p>
            <a:fld id="{C01D0845-CCE0-3E48-B0C3-AFD9182988CC}" type="datetimeFigureOut">
              <a:rPr lang="en-FI" smtClean="0"/>
              <a:t>8.5.2025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AEADD-118E-BB77-F6D6-EA183F29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4935" y="6363519"/>
            <a:ext cx="7084757" cy="365125"/>
          </a:xfrm>
        </p:spPr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E531C-75E0-A9EE-DA88-09A556A8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929" y="6363519"/>
            <a:ext cx="503902" cy="365125"/>
          </a:xfrm>
        </p:spPr>
        <p:txBody>
          <a:bodyPr/>
          <a:lstStyle>
            <a:lvl1pPr algn="l">
              <a:defRPr/>
            </a:lvl1pPr>
          </a:lstStyle>
          <a:p>
            <a:fld id="{8DCC618B-9E5C-B247-AD42-DF8C5BAFB1E7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44F593C3-7B12-E963-7D65-A3BCC477DE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3425" y="6226600"/>
            <a:ext cx="2042037" cy="624623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544B447A-52E5-484E-343B-0CDD96933C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1015"/>
          <a:stretch/>
        </p:blipFill>
        <p:spPr>
          <a:xfrm>
            <a:off x="10250131" y="-76409"/>
            <a:ext cx="1941869" cy="192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3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AE35-48B2-4573-C6A4-3892BB6C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07A1-57F3-DC80-5C38-6733AD0AD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7CB1C-587F-0685-5D4F-94BB935A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845-CCE0-3E48-B0C3-AFD9182988CC}" type="datetimeFigureOut">
              <a:rPr lang="en-FI" smtClean="0"/>
              <a:t>8.5.2025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AEADD-118E-BB77-F6D6-EA183F29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E531C-75E0-A9EE-DA88-09A556A8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18B-9E5C-B247-AD42-DF8C5BAFB1E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59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47BB-C106-C3FC-3940-E9DA79CB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3D1D5-7ADB-FFDC-4923-067756D78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4F127-0BE4-E4C0-1E65-A216C444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845-CCE0-3E48-B0C3-AFD9182988CC}" type="datetimeFigureOut">
              <a:rPr lang="en-FI" smtClean="0"/>
              <a:t>8.5.2025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FDF37-7E51-5C80-2267-CFE45FE8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DFBCF-6362-4795-FC4A-4D55EC9F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18B-9E5C-B247-AD42-DF8C5BAFB1E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1380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655A-6817-A2BB-4BBE-A2A8698F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EBF30-95B5-737A-EAC7-30A058A05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629D4-5A29-75A5-AA4B-21BC10781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0355D-B4D4-95E2-47F4-9C3DA7D56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845-CCE0-3E48-B0C3-AFD9182988CC}" type="datetimeFigureOut">
              <a:rPr lang="en-FI" smtClean="0"/>
              <a:t>8.5.2025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06451-1567-369E-2FAA-C7C109511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30769-A02E-3014-01C1-F36F8CF8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18B-9E5C-B247-AD42-DF8C5BAFB1E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147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898D-F629-8CFF-7040-26A5B3A2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FC143-D716-4CC2-BD8E-828654D94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FDA13-590F-CCBE-1C58-A001628D8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5E79D-6DDD-F6BE-C47C-10BFEC85F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7CC6E-DA1B-1A62-9BCF-CE3AA9ECB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21538-0C34-BB6A-B6BE-3DFDBE2E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845-CCE0-3E48-B0C3-AFD9182988CC}" type="datetimeFigureOut">
              <a:rPr lang="en-FI" smtClean="0"/>
              <a:t>8.5.2025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69B67-AC34-ECD9-B658-B48CD829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F4948-A237-57E6-7CF7-BE59AAF9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18B-9E5C-B247-AD42-DF8C5BAFB1E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0122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613C-DF63-2132-D1E8-356EB907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99FBE-2652-7B16-71AA-DA4D05C7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845-CCE0-3E48-B0C3-AFD9182988CC}" type="datetimeFigureOut">
              <a:rPr lang="en-FI" smtClean="0"/>
              <a:t>8.5.2025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848F2-025C-3DFF-06D7-84B97DCE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9DCF7-787A-0BBE-A94D-51215B88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18B-9E5C-B247-AD42-DF8C5BAFB1E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0271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19BD8E-0D3E-08CC-68E3-D4FFCD40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845-CCE0-3E48-B0C3-AFD9182988CC}" type="datetimeFigureOut">
              <a:rPr lang="en-FI" smtClean="0"/>
              <a:t>8.5.2025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EFA43-336D-861C-2BAA-A23CF28A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C33C4-1168-C626-46BF-8CAF1839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618B-9E5C-B247-AD42-DF8C5BAFB1E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476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ABFDE-8775-AF9E-9D5B-CF30A08C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A1A03-01F6-6A41-2DD3-0C7DE9D86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19FBE-FBF1-8A8C-5D04-88822630F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01D0845-CCE0-3E48-B0C3-AFD9182988CC}" type="datetimeFigureOut">
              <a:rPr lang="en-FI" smtClean="0"/>
              <a:pPr/>
              <a:t>8.5.2025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BD08-C966-F47E-4DC0-E2F225824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5DFA4-668D-279B-6D5B-BB8B87977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C618B-9E5C-B247-AD42-DF8C5BAFB1E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5803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uwasa.fi/wasteinsight/materiaalipankki/" TargetMode="External"/><Relationship Id="rId2" Type="http://schemas.openxmlformats.org/officeDocument/2006/relationships/hyperlink" Target="https://gastropajat.fi/wp-content/uploads/2022/10/Laurean-Erillisjulkaisu_Ravintolat-hiilijalanjaljilla-1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sites.uwasa.fi/wasteinsight/materiaalipank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slide" Target="slide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slide" Target="slide17.xml"/><Relationship Id="rId7" Type="http://schemas.openxmlformats.org/officeDocument/2006/relationships/image" Target="../media/image29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med rundat hörn 14">
            <a:extLst>
              <a:ext uri="{FF2B5EF4-FFF2-40B4-BE49-F238E27FC236}">
                <a16:creationId xmlns:a16="http://schemas.microsoft.com/office/drawing/2014/main" id="{27B52D19-AFC8-D06F-1E30-219CB6EA1AE0}"/>
              </a:ext>
            </a:extLst>
          </p:cNvPr>
          <p:cNvSpPr/>
          <p:nvPr/>
        </p:nvSpPr>
        <p:spPr>
          <a:xfrm>
            <a:off x="0" y="6045798"/>
            <a:ext cx="9206753" cy="812202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26092-081F-E651-0914-DD8509E74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279" y="2624866"/>
            <a:ext cx="7447879" cy="24874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FI" sz="4200" err="1"/>
              <a:t>Jatkuvan</a:t>
            </a:r>
            <a:r>
              <a:rPr lang="en-FI" sz="4200"/>
              <a:t> </a:t>
            </a:r>
            <a:r>
              <a:rPr lang="en-FI" sz="4200" err="1"/>
              <a:t>parantamisen</a:t>
            </a:r>
            <a:r>
              <a:rPr lang="en-FI" sz="4200"/>
              <a:t> </a:t>
            </a:r>
            <a:r>
              <a:rPr lang="en-FI" sz="4200" err="1"/>
              <a:t>toimintamalli</a:t>
            </a:r>
            <a:r>
              <a:rPr lang="en-FI" sz="4200"/>
              <a:t> ruokahävikin vähentämiseksi</a:t>
            </a:r>
            <a:r>
              <a:rPr lang="fi-FI" sz="4200"/>
              <a:t> </a:t>
            </a:r>
            <a:r>
              <a:rPr lang="en-FI" sz="4200"/>
              <a:t>ravintol</a:t>
            </a:r>
            <a:r>
              <a:rPr lang="fi-FI" sz="4200"/>
              <a:t>oi</a:t>
            </a:r>
            <a:r>
              <a:rPr lang="en-FI" sz="4200"/>
              <a:t>ssa</a:t>
            </a:r>
            <a:endParaRPr lang="en-US" sz="4200">
              <a:ea typeface="Calibri Light"/>
              <a:cs typeface="Calibri Light"/>
            </a:endParaRP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B5A829F-7010-3CF8-AE41-6282A43B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883" y="280835"/>
            <a:ext cx="4848979" cy="1483217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679AD21C-5D1E-8040-D213-E63C4042D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667" y="6178937"/>
            <a:ext cx="1263650" cy="481184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FEC9AA78-FF12-7B2E-2EB6-A48098D41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054700" y="6188015"/>
            <a:ext cx="1505916" cy="510012"/>
          </a:xfrm>
          <a:prstGeom prst="rect">
            <a:avLst/>
          </a:prstGeom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05AF2D9C-8D67-025D-EFDB-68BABD4952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64762" y="6284209"/>
            <a:ext cx="1218167" cy="325387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8ABB9945-0017-F264-C6FD-BC749DC60D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21666" y="6368942"/>
            <a:ext cx="1602459" cy="165912"/>
          </a:xfrm>
          <a:prstGeom prst="rect">
            <a:avLst/>
          </a:prstGeom>
        </p:spPr>
      </p:pic>
      <p:pic>
        <p:nvPicPr>
          <p:cNvPr id="23" name="Bild 22">
            <a:extLst>
              <a:ext uri="{FF2B5EF4-FFF2-40B4-BE49-F238E27FC236}">
                <a16:creationId xmlns:a16="http://schemas.microsoft.com/office/drawing/2014/main" id="{7EF3B2C9-716F-27A8-9C03-C5C983CA4D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53897" y="6269070"/>
            <a:ext cx="1491503" cy="3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2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D6509-9874-A5FA-0400-DD252C61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468351"/>
            <a:ext cx="9483213" cy="1222337"/>
          </a:xfrm>
        </p:spPr>
        <p:txBody>
          <a:bodyPr anchor="t">
            <a:normAutofit/>
          </a:bodyPr>
          <a:lstStyle/>
          <a:p>
            <a:r>
              <a:rPr lang="fi-FI" sz="3600">
                <a:latin typeface="Century Gothic"/>
              </a:rPr>
              <a:t>Canvas-työskentely</a:t>
            </a:r>
            <a:endParaRPr lang="fi-FI" sz="36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17E937-8AE9-1D46-D4BA-05A550DFF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736417"/>
            <a:ext cx="343241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err="1">
                <a:latin typeface="+mn-lt"/>
                <a:cs typeface="Calibri Light"/>
              </a:rPr>
              <a:t>Yhteiskehittämisen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työkalu</a:t>
            </a:r>
            <a:r>
              <a:rPr lang="en-US" sz="1600">
                <a:latin typeface="+mn-lt"/>
                <a:cs typeface="Calibri Light"/>
              </a:rPr>
              <a:t>, </a:t>
            </a:r>
            <a:r>
              <a:rPr lang="en-US" sz="1600" err="1">
                <a:latin typeface="+mn-lt"/>
                <a:cs typeface="Calibri Light"/>
              </a:rPr>
              <a:t>jossa</a:t>
            </a:r>
            <a:r>
              <a:rPr lang="en-US" sz="1600">
                <a:latin typeface="+mn-lt"/>
                <a:cs typeface="Calibri Light"/>
              </a:rPr>
              <a:t> </a:t>
            </a:r>
            <a:r>
              <a:rPr lang="en-US" sz="1600" err="1">
                <a:latin typeface="+mn-lt"/>
                <a:cs typeface="Calibri Light"/>
              </a:rPr>
              <a:t>apuvälineenä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käytetään</a:t>
            </a:r>
            <a:r>
              <a:rPr lang="en-US" sz="1600">
                <a:latin typeface="+mn-lt"/>
                <a:cs typeface="Calibri Light"/>
              </a:rPr>
              <a:t> canvas-</a:t>
            </a:r>
            <a:r>
              <a:rPr lang="en-US" sz="1600" err="1">
                <a:latin typeface="+mn-lt"/>
                <a:cs typeface="Calibri Light"/>
              </a:rPr>
              <a:t>pohjaa</a:t>
            </a:r>
            <a:r>
              <a:rPr lang="en-US" sz="1600">
                <a:latin typeface="+mn-lt"/>
                <a:cs typeface="Calibri Light"/>
              </a:rPr>
              <a:t>: </a:t>
            </a:r>
            <a:r>
              <a:rPr lang="en-US" sz="1600" err="1">
                <a:latin typeface="+mn-lt"/>
                <a:cs typeface="Calibri Light"/>
              </a:rPr>
              <a:t>isoa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seinälle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kiinnitettävää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taulukkoa</a:t>
            </a:r>
            <a:r>
              <a:rPr lang="en-US" sz="1600">
                <a:latin typeface="+mn-lt"/>
                <a:cs typeface="Calibri Light"/>
              </a:rPr>
              <a:t>. 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err="1">
                <a:latin typeface="+mn-lt"/>
                <a:cs typeface="Calibri Light"/>
              </a:rPr>
              <a:t>Taulukkomuoto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haastaa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tarkastelemaan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asiaa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eri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näkökulmista</a:t>
            </a:r>
            <a:r>
              <a:rPr lang="en-US" sz="1600">
                <a:latin typeface="+mn-lt"/>
                <a:cs typeface="Calibri Light"/>
              </a:rPr>
              <a:t> ja </a:t>
            </a:r>
            <a:r>
              <a:rPr lang="en-US" sz="1600" err="1">
                <a:latin typeface="+mn-lt"/>
                <a:cs typeface="Calibri Light"/>
              </a:rPr>
              <a:t>auttaa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kokoamaan</a:t>
            </a:r>
            <a:r>
              <a:rPr lang="en-US" sz="1600">
                <a:latin typeface="+mn-lt"/>
                <a:cs typeface="Calibri Light"/>
              </a:rPr>
              <a:t> </a:t>
            </a:r>
            <a:r>
              <a:rPr lang="en-US" sz="1600" err="1">
                <a:latin typeface="+mn-lt"/>
                <a:cs typeface="Calibri Light"/>
              </a:rPr>
              <a:t>asian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kannalta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olennaista</a:t>
            </a:r>
            <a:r>
              <a:rPr lang="en-US" sz="1600">
                <a:latin typeface="+mn-lt"/>
                <a:cs typeface="Calibri Light"/>
              </a:rPr>
              <a:t>, </a:t>
            </a:r>
            <a:r>
              <a:rPr lang="en-US" sz="1600" err="1">
                <a:latin typeface="+mn-lt"/>
                <a:cs typeface="Calibri Light"/>
              </a:rPr>
              <a:t>myös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osallistujien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kokemusperäistä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tietoa</a:t>
            </a:r>
            <a:r>
              <a:rPr lang="en-US" sz="1600">
                <a:latin typeface="+mn-lt"/>
                <a:cs typeface="Calibri Light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err="1">
                <a:latin typeface="+mn-lt"/>
                <a:cs typeface="Calibri Light"/>
              </a:rPr>
              <a:t>Ryhmätyöskentely</a:t>
            </a:r>
            <a:r>
              <a:rPr lang="en-US" sz="1600">
                <a:latin typeface="+mn-lt"/>
                <a:cs typeface="Calibri Light"/>
              </a:rPr>
              <a:t> canvas-</a:t>
            </a:r>
            <a:r>
              <a:rPr lang="en-US" sz="1600" err="1">
                <a:latin typeface="+mn-lt"/>
                <a:cs typeface="Calibri Light"/>
              </a:rPr>
              <a:t>pohjaa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hyödyntäen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tuo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esiin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erilaisia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käsityksiä</a:t>
            </a:r>
            <a:r>
              <a:rPr lang="en-US" sz="1600">
                <a:latin typeface="+mn-lt"/>
                <a:cs typeface="Calibri Light"/>
              </a:rPr>
              <a:t>, </a:t>
            </a:r>
            <a:r>
              <a:rPr lang="en-US" sz="1600" err="1">
                <a:latin typeface="+mn-lt"/>
                <a:cs typeface="Calibri Light"/>
              </a:rPr>
              <a:t>tuottaa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parannusehdotuksia</a:t>
            </a:r>
            <a:r>
              <a:rPr lang="en-US" sz="1600">
                <a:latin typeface="+mn-lt"/>
                <a:cs typeface="Calibri Light"/>
              </a:rPr>
              <a:t> ja </a:t>
            </a:r>
            <a:r>
              <a:rPr lang="en-US" sz="1600" err="1">
                <a:latin typeface="+mn-lt"/>
                <a:cs typeface="Calibri Light"/>
              </a:rPr>
              <a:t>vahvistaa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yhteistä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sitoutumista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ruokahävikin</a:t>
            </a:r>
            <a:r>
              <a:rPr lang="en-US" sz="1600">
                <a:latin typeface="+mn-lt"/>
                <a:cs typeface="Calibri Light"/>
              </a:rPr>
              <a:t> </a:t>
            </a:r>
            <a:r>
              <a:rPr lang="en-US" sz="1600" err="1">
                <a:latin typeface="+mn-lt"/>
                <a:cs typeface="Calibri Light"/>
              </a:rPr>
              <a:t>vähentämiseen</a:t>
            </a:r>
            <a:r>
              <a:rPr lang="en-US" sz="1600">
                <a:latin typeface="+mn-lt"/>
                <a:cs typeface="Calibri Light"/>
              </a:rPr>
              <a:t>.</a:t>
            </a:r>
            <a:endParaRPr lang="fi-FI" sz="160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639320B-AFA6-DB3B-3C15-9D847E78FDF3}"/>
              </a:ext>
            </a:extLst>
          </p:cNvPr>
          <p:cNvSpPr txBox="1"/>
          <p:nvPr/>
        </p:nvSpPr>
        <p:spPr>
          <a:xfrm>
            <a:off x="5075396" y="1736417"/>
            <a:ext cx="6391197" cy="407803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>
                <a:cs typeface="Calibri" panose="020F0502020204030204"/>
              </a:rPr>
              <a:t>Kyse on </a:t>
            </a:r>
            <a:r>
              <a:rPr lang="en-US" sz="1600" err="1">
                <a:cs typeface="Calibri" panose="020F0502020204030204"/>
              </a:rPr>
              <a:t>ohjatusta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ryhmätyöskentelystä</a:t>
            </a:r>
            <a:r>
              <a:rPr lang="en-US" sz="1600">
                <a:cs typeface="Calibri" panose="020F0502020204030204"/>
              </a:rPr>
              <a:t>, </a:t>
            </a:r>
            <a:r>
              <a:rPr lang="en-US" sz="1600" err="1">
                <a:cs typeface="Calibri" panose="020F0502020204030204"/>
              </a:rPr>
              <a:t>jossa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hyödynnetään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seinälle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kiinnitettävää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kookasta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taulukkopohjaa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tiedon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kokoamiseen</a:t>
            </a:r>
            <a:r>
              <a:rPr lang="en-US" sz="1600">
                <a:cs typeface="Calibri" panose="020F0502020204030204"/>
              </a:rPr>
              <a:t> ja </a:t>
            </a:r>
            <a:r>
              <a:rPr lang="en-US" sz="1600" err="1">
                <a:cs typeface="Calibri" panose="020F0502020204030204"/>
              </a:rPr>
              <a:t>rikastamiseen</a:t>
            </a:r>
            <a:r>
              <a:rPr lang="en-US" sz="1600">
                <a:cs typeface="Calibri" panose="020F0502020204030204"/>
              </a:rPr>
              <a:t>. </a:t>
            </a:r>
            <a:endParaRPr lang="en-US" sz="1600">
              <a:solidFill>
                <a:srgbClr val="00B050"/>
              </a:solidFill>
              <a:ea typeface="Calibri"/>
              <a:cs typeface="Calibri" panose="020F0502020204030204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cs typeface="Calibri" panose="020F0502020204030204"/>
              </a:rPr>
              <a:t>Taulukkomuoto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varmistaa</a:t>
            </a:r>
            <a:r>
              <a:rPr lang="en-US" sz="1600">
                <a:cs typeface="Calibri" panose="020F0502020204030204"/>
              </a:rPr>
              <a:t>, </a:t>
            </a:r>
            <a:r>
              <a:rPr lang="en-US" sz="1600" err="1">
                <a:cs typeface="Calibri" panose="020F0502020204030204"/>
              </a:rPr>
              <a:t>että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asiaa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tarkastellaan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eri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näkökulmista</a:t>
            </a:r>
            <a:r>
              <a:rPr lang="en-US" sz="1600">
                <a:cs typeface="Calibri" panose="020F0502020204030204"/>
              </a:rPr>
              <a:t>. </a:t>
            </a:r>
            <a:r>
              <a:rPr lang="en-US" sz="1600" err="1">
                <a:cs typeface="Calibri" panose="020F0502020204030204"/>
              </a:rPr>
              <a:t>Esimerkiksi</a:t>
            </a:r>
            <a:r>
              <a:rPr lang="en-US" sz="1600">
                <a:cs typeface="Calibri" panose="020F0502020204030204"/>
              </a:rPr>
              <a:t>: </a:t>
            </a:r>
            <a:r>
              <a:rPr lang="en-US" sz="1600" err="1">
                <a:cs typeface="Calibri" panose="020F0502020204030204"/>
              </a:rPr>
              <a:t>vaakarivillä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voidaan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tarkastella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ruokahävikkiä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ravintolan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eri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työvaiheissa</a:t>
            </a:r>
            <a:r>
              <a:rPr lang="en-US" sz="1600">
                <a:cs typeface="Calibri" panose="020F0502020204030204"/>
              </a:rPr>
              <a:t> (</a:t>
            </a:r>
            <a:r>
              <a:rPr lang="en-US" sz="1600" err="1">
                <a:cs typeface="Calibri" panose="020F0502020204030204"/>
              </a:rPr>
              <a:t>tilaaminen</a:t>
            </a:r>
            <a:r>
              <a:rPr lang="en-US" sz="1600">
                <a:cs typeface="Calibri" panose="020F0502020204030204"/>
              </a:rPr>
              <a:t> ja </a:t>
            </a:r>
            <a:r>
              <a:rPr lang="en-US" sz="1600" err="1">
                <a:cs typeface="Calibri" panose="020F0502020204030204"/>
              </a:rPr>
              <a:t>ruokalistasuunnittelu</a:t>
            </a:r>
            <a:r>
              <a:rPr lang="en-US" sz="1600">
                <a:cs typeface="Calibri" panose="020F0502020204030204"/>
              </a:rPr>
              <a:t>; </a:t>
            </a:r>
            <a:r>
              <a:rPr lang="en-US" sz="1600" err="1">
                <a:cs typeface="Calibri" panose="020F0502020204030204"/>
              </a:rPr>
              <a:t>ruuanvalmistus</a:t>
            </a:r>
            <a:r>
              <a:rPr lang="en-US" sz="1600">
                <a:cs typeface="Calibri" panose="020F0502020204030204"/>
              </a:rPr>
              <a:t>, </a:t>
            </a:r>
            <a:r>
              <a:rPr lang="en-US" sz="1600" err="1">
                <a:cs typeface="Calibri" panose="020F0502020204030204"/>
              </a:rPr>
              <a:t>jne</a:t>
            </a:r>
            <a:r>
              <a:rPr lang="en-US" sz="1600">
                <a:cs typeface="Calibri" panose="020F0502020204030204"/>
              </a:rPr>
              <a:t>.) ja </a:t>
            </a:r>
            <a:r>
              <a:rPr lang="en-US" sz="1600" err="1">
                <a:cs typeface="Calibri" panose="020F0502020204030204"/>
              </a:rPr>
              <a:t>pystyrivillä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tietoon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liittyviä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kysymyksiä</a:t>
            </a:r>
            <a:r>
              <a:rPr lang="en-US" sz="1600">
                <a:cs typeface="Calibri" panose="020F0502020204030204"/>
              </a:rPr>
              <a:t> (</a:t>
            </a:r>
            <a:r>
              <a:rPr lang="en-US" sz="1600" err="1">
                <a:cs typeface="Calibri" panose="020F0502020204030204"/>
              </a:rPr>
              <a:t>mitä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tietoa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tarvitaan</a:t>
            </a:r>
            <a:r>
              <a:rPr lang="en-US" sz="1600">
                <a:cs typeface="Calibri" panose="020F0502020204030204"/>
              </a:rPr>
              <a:t>? </a:t>
            </a:r>
            <a:r>
              <a:rPr lang="en-US" sz="1600" err="1">
                <a:cs typeface="Calibri" panose="020F0502020204030204"/>
              </a:rPr>
              <a:t>kuka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tietoa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tarvitsee</a:t>
            </a:r>
            <a:r>
              <a:rPr lang="en-US" sz="1600">
                <a:cs typeface="Calibri" panose="020F0502020204030204"/>
              </a:rPr>
              <a:t>? </a:t>
            </a:r>
            <a:r>
              <a:rPr lang="en-US" sz="1600" err="1">
                <a:cs typeface="Calibri" panose="020F0502020204030204"/>
              </a:rPr>
              <a:t>missä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muodossa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tiedon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pitäisi</a:t>
            </a:r>
            <a:r>
              <a:rPr lang="en-US" sz="1600">
                <a:cs typeface="Calibri" panose="020F0502020204030204"/>
              </a:rPr>
              <a:t> olla?)</a:t>
            </a:r>
            <a:endParaRPr lang="en-US" sz="1600">
              <a:ea typeface="Calibri"/>
              <a:cs typeface="Calibri" panose="020F0502020204030204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cs typeface="Calibri" panose="020F0502020204030204"/>
              </a:rPr>
              <a:t>Ensin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työskennellään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pienryhmissä</a:t>
            </a:r>
            <a:r>
              <a:rPr lang="en-US" sz="1600">
                <a:cs typeface="Calibri" panose="020F0502020204030204"/>
              </a:rPr>
              <a:t> ja </a:t>
            </a:r>
            <a:r>
              <a:rPr lang="en-US" sz="1600" err="1">
                <a:cs typeface="Calibri" panose="020F0502020204030204"/>
              </a:rPr>
              <a:t>lopuksi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keskustellaan</a:t>
            </a:r>
            <a:r>
              <a:rPr lang="en-US" sz="1600">
                <a:cs typeface="Calibri" panose="020F0502020204030204"/>
              </a:rPr>
              <a:t> ja </a:t>
            </a:r>
            <a:r>
              <a:rPr lang="en-US" sz="1600" err="1">
                <a:cs typeface="Calibri" panose="020F0502020204030204"/>
              </a:rPr>
              <a:t>kootaan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tulokset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yhdessä</a:t>
            </a:r>
            <a:r>
              <a:rPr lang="en-US" sz="1600">
                <a:cs typeface="Calibri" panose="020F0502020204030204"/>
              </a:rPr>
              <a:t> canvas-</a:t>
            </a:r>
            <a:r>
              <a:rPr lang="en-US" sz="1600" err="1">
                <a:cs typeface="Calibri" panose="020F0502020204030204"/>
              </a:rPr>
              <a:t>taululle</a:t>
            </a:r>
            <a:r>
              <a:rPr lang="en-US" sz="1600">
                <a:cs typeface="Calibri" panose="020F0502020204030204"/>
              </a:rPr>
              <a:t>. </a:t>
            </a:r>
            <a:r>
              <a:rPr lang="en-US" sz="1600" err="1">
                <a:cs typeface="Calibri" panose="020F0502020204030204"/>
              </a:rPr>
              <a:t>Esimerkiksi</a:t>
            </a:r>
            <a:r>
              <a:rPr lang="en-US" sz="1600">
                <a:cs typeface="Calibri" panose="020F0502020204030204"/>
              </a:rPr>
              <a:t>: </a:t>
            </a:r>
            <a:r>
              <a:rPr lang="en-US" sz="1600" err="1">
                <a:cs typeface="Calibri" panose="020F0502020204030204"/>
              </a:rPr>
              <a:t>pienryhmät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työstävät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kukin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omaa</a:t>
            </a:r>
            <a:r>
              <a:rPr lang="en-US" sz="1600">
                <a:cs typeface="Calibri" panose="020F0502020204030204"/>
              </a:rPr>
              <a:t> '</a:t>
            </a:r>
            <a:r>
              <a:rPr lang="en-US" sz="1600" err="1">
                <a:cs typeface="Calibri" panose="020F0502020204030204"/>
              </a:rPr>
              <a:t>riviään</a:t>
            </a:r>
            <a:r>
              <a:rPr lang="en-US" sz="1600">
                <a:cs typeface="Calibri" panose="020F0502020204030204"/>
              </a:rPr>
              <a:t>', </a:t>
            </a:r>
            <a:r>
              <a:rPr lang="en-US" sz="1600" err="1">
                <a:cs typeface="Calibri" panose="020F0502020204030204"/>
              </a:rPr>
              <a:t>jonka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jälkeen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ryhmien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työskentelyn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tulokset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jaetaan</a:t>
            </a:r>
            <a:r>
              <a:rPr lang="en-US" sz="1600">
                <a:cs typeface="Calibri" panose="020F0502020204030204"/>
              </a:rPr>
              <a:t>: </a:t>
            </a:r>
            <a:r>
              <a:rPr lang="en-US" sz="1600" err="1">
                <a:cs typeface="Calibri" panose="020F0502020204030204"/>
              </a:rPr>
              <a:t>ryhmät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kertovan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työskentelyn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tuloksista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kaikille</a:t>
            </a:r>
            <a:r>
              <a:rPr lang="en-US" sz="1600">
                <a:cs typeface="Calibri" panose="020F0502020204030204"/>
              </a:rPr>
              <a:t>, ja </a:t>
            </a:r>
            <a:r>
              <a:rPr lang="en-US" sz="1600" err="1">
                <a:cs typeface="Calibri" panose="020F0502020204030204"/>
              </a:rPr>
              <a:t>muiden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ryhmien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jäsenet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kommentoivat</a:t>
            </a:r>
            <a:r>
              <a:rPr lang="en-US" sz="1600">
                <a:cs typeface="Calibri" panose="020F0502020204030204"/>
              </a:rPr>
              <a:t>, </a:t>
            </a:r>
            <a:r>
              <a:rPr lang="en-US" sz="1600" err="1">
                <a:cs typeface="Calibri" panose="020F0502020204030204"/>
              </a:rPr>
              <a:t>rikastavat</a:t>
            </a:r>
            <a:r>
              <a:rPr lang="en-US" sz="1600">
                <a:cs typeface="Calibri" panose="020F0502020204030204"/>
              </a:rPr>
              <a:t> ja </a:t>
            </a:r>
            <a:r>
              <a:rPr lang="en-US" sz="1600" err="1">
                <a:cs typeface="Calibri" panose="020F0502020204030204"/>
              </a:rPr>
              <a:t>täsmentävät</a:t>
            </a:r>
            <a:r>
              <a:rPr lang="en-US" sz="1600">
                <a:cs typeface="Calibri" panose="020F0502020204030204"/>
              </a:rPr>
              <a:t>.</a:t>
            </a:r>
            <a:endParaRPr lang="en-US" sz="1600">
              <a:ea typeface="Calibri"/>
              <a:cs typeface="Calibri" panose="020F0502020204030204"/>
            </a:endParaRPr>
          </a:p>
          <a:p>
            <a:pPr marL="341630" lvl="1">
              <a:spcBef>
                <a:spcPts val="1000"/>
              </a:spcBef>
            </a:pPr>
            <a:r>
              <a:rPr lang="en-US" sz="1600" b="1">
                <a:solidFill>
                  <a:schemeClr val="tx2"/>
                </a:solidFill>
                <a:cs typeface="Calibri" panose="020F0502020204030204"/>
              </a:rPr>
              <a:t>TÄRKEÄÄ: </a:t>
            </a:r>
            <a:r>
              <a:rPr lang="en-US" sz="1600" err="1">
                <a:cs typeface="Calibri" panose="020F0502020204030204"/>
              </a:rPr>
              <a:t>Lopuksi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sovitaan</a:t>
            </a:r>
            <a:r>
              <a:rPr lang="en-US" sz="1600">
                <a:cs typeface="Calibri" panose="020F0502020204030204"/>
              </a:rPr>
              <a:t>, </a:t>
            </a:r>
            <a:r>
              <a:rPr lang="en-US" sz="1600" err="1">
                <a:cs typeface="Calibri" panose="020F0502020204030204"/>
              </a:rPr>
              <a:t>kuinka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syntyneitä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ideoita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työstetään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eteenpäin</a:t>
            </a:r>
            <a:r>
              <a:rPr lang="en-US" sz="1600">
                <a:cs typeface="Calibri" panose="020F0502020204030204"/>
              </a:rPr>
              <a:t> tai </a:t>
            </a:r>
            <a:r>
              <a:rPr lang="en-US" sz="1600" err="1">
                <a:cs typeface="Calibri" panose="020F0502020204030204"/>
              </a:rPr>
              <a:t>lähdetään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kokeilemaan</a:t>
            </a:r>
            <a:r>
              <a:rPr lang="en-US" sz="1600">
                <a:cs typeface="Calibri" panose="020F0502020204030204"/>
              </a:rPr>
              <a:t>. </a:t>
            </a:r>
            <a:endParaRPr lang="en-US" sz="1600">
              <a:ea typeface="Calibri"/>
              <a:cs typeface="Calibri" panose="020F0502020204030204"/>
            </a:endParaRP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36A3FEE0-E762-9B62-13AB-ECC282B53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011085" y="5311587"/>
            <a:ext cx="227682" cy="227682"/>
          </a:xfrm>
          <a:prstGeom prst="rect">
            <a:avLst/>
          </a:prstGeom>
        </p:spPr>
      </p:pic>
      <p:cxnSp>
        <p:nvCxnSpPr>
          <p:cNvPr id="5" name="Rak 4">
            <a:extLst>
              <a:ext uri="{FF2B5EF4-FFF2-40B4-BE49-F238E27FC236}">
                <a16:creationId xmlns:a16="http://schemas.microsoft.com/office/drawing/2014/main" id="{AC6EF4B4-75AA-26F1-174D-970ADC64A79C}"/>
              </a:ext>
            </a:extLst>
          </p:cNvPr>
          <p:cNvCxnSpPr>
            <a:cxnSpLocks/>
          </p:cNvCxnSpPr>
          <p:nvPr/>
        </p:nvCxnSpPr>
        <p:spPr>
          <a:xfrm>
            <a:off x="4533259" y="1736417"/>
            <a:ext cx="0" cy="4261733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67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53ADB147-63AB-1D54-744B-1485C4959EEE}"/>
              </a:ext>
            </a:extLst>
          </p:cNvPr>
          <p:cNvSpPr txBox="1">
            <a:spLocks/>
          </p:cNvSpPr>
          <p:nvPr/>
        </p:nvSpPr>
        <p:spPr>
          <a:xfrm>
            <a:off x="615475" y="823989"/>
            <a:ext cx="9483213" cy="7615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err="1">
                <a:ea typeface="Calibri Light"/>
                <a:cs typeface="Calibri Light"/>
              </a:rPr>
              <a:t>Ratkaisujen</a:t>
            </a:r>
            <a:r>
              <a:rPr lang="en-US" sz="3600">
                <a:ea typeface="Calibri Light"/>
                <a:cs typeface="Calibri Light"/>
              </a:rPr>
              <a:t> </a:t>
            </a:r>
            <a:r>
              <a:rPr lang="en-US" sz="3600" err="1">
                <a:ea typeface="Calibri Light"/>
                <a:cs typeface="Calibri Light"/>
              </a:rPr>
              <a:t>ideointi</a:t>
            </a:r>
            <a:endParaRPr lang="fi-FI" sz="36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C5AE10A-E674-A855-0E61-15F0AFA98608}"/>
              </a:ext>
            </a:extLst>
          </p:cNvPr>
          <p:cNvSpPr txBox="1"/>
          <p:nvPr/>
        </p:nvSpPr>
        <p:spPr>
          <a:xfrm>
            <a:off x="648928" y="424879"/>
            <a:ext cx="74921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ESIMERKKI CANVAS TYÖSKENTELYSTÄ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ktangel med rundade hörn 6">
            <a:extLst>
              <a:ext uri="{FF2B5EF4-FFF2-40B4-BE49-F238E27FC236}">
                <a16:creationId xmlns:a16="http://schemas.microsoft.com/office/drawing/2014/main" id="{C2764665-E7AF-5A84-368D-CDFAA4DE277E}"/>
              </a:ext>
            </a:extLst>
          </p:cNvPr>
          <p:cNvSpPr/>
          <p:nvPr/>
        </p:nvSpPr>
        <p:spPr>
          <a:xfrm>
            <a:off x="6647686" y="1726766"/>
            <a:ext cx="4895386" cy="3687608"/>
          </a:xfrm>
          <a:prstGeom prst="roundRect">
            <a:avLst>
              <a:gd name="adj" fmla="val 305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83C32306-ED79-B87F-A699-6A763A42657B}"/>
              </a:ext>
            </a:extLst>
          </p:cNvPr>
          <p:cNvSpPr/>
          <p:nvPr/>
        </p:nvSpPr>
        <p:spPr>
          <a:xfrm>
            <a:off x="648928" y="1726766"/>
            <a:ext cx="5729570" cy="761540"/>
          </a:xfrm>
          <a:prstGeom prst="roundRect">
            <a:avLst>
              <a:gd name="adj" fmla="val 114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FE35E2A-F6B3-0AD3-8A55-3B5026416E36}"/>
              </a:ext>
            </a:extLst>
          </p:cNvPr>
          <p:cNvSpPr txBox="1">
            <a:spLocks/>
          </p:cNvSpPr>
          <p:nvPr/>
        </p:nvSpPr>
        <p:spPr>
          <a:xfrm>
            <a:off x="1970707" y="1842388"/>
            <a:ext cx="4125293" cy="523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200" err="1">
                <a:cs typeface="Calibri"/>
              </a:rPr>
              <a:t>Tuottaa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ratkaisuehdotuksia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ruokahävikin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vähentämiseksi</a:t>
            </a:r>
            <a:r>
              <a:rPr lang="en-US" sz="1200">
                <a:cs typeface="Calibri"/>
              </a:rPr>
              <a:t>.</a:t>
            </a:r>
            <a:endParaRPr lang="en-US" sz="1200">
              <a:ea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200" err="1">
                <a:cs typeface="Calibri"/>
              </a:rPr>
              <a:t>Tutustua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tuuppauksen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näkökulmiin</a:t>
            </a:r>
            <a:r>
              <a:rPr lang="en-US" sz="1200">
                <a:cs typeface="Calibri"/>
              </a:rPr>
              <a:t> ja </a:t>
            </a:r>
            <a:r>
              <a:rPr lang="en-US" sz="1200" err="1">
                <a:cs typeface="Calibri"/>
              </a:rPr>
              <a:t>hyödyntää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niitä</a:t>
            </a:r>
            <a:r>
              <a:rPr lang="en-US" sz="1200">
                <a:cs typeface="Calibri"/>
              </a:rPr>
              <a:t>.</a:t>
            </a:r>
            <a:endParaRPr lang="en-US" sz="1200">
              <a:ea typeface="Calibri"/>
              <a:cs typeface="Calibri"/>
            </a:endParaRP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B0731F90-C460-0AD0-11AF-005C8137FF82}"/>
              </a:ext>
            </a:extLst>
          </p:cNvPr>
          <p:cNvSpPr txBox="1">
            <a:spLocks/>
          </p:cNvSpPr>
          <p:nvPr/>
        </p:nvSpPr>
        <p:spPr>
          <a:xfrm>
            <a:off x="821023" y="1860261"/>
            <a:ext cx="1034455" cy="5052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Tavoite</a:t>
            </a:r>
            <a:endParaRPr lang="fi-FI"/>
          </a:p>
        </p:txBody>
      </p:sp>
      <p:sp>
        <p:nvSpPr>
          <p:cNvPr id="16" name="Rektangel med rundade hörn 15">
            <a:extLst>
              <a:ext uri="{FF2B5EF4-FFF2-40B4-BE49-F238E27FC236}">
                <a16:creationId xmlns:a16="http://schemas.microsoft.com/office/drawing/2014/main" id="{D04CFFCE-B3FB-39AA-1007-ADED3559EDFC}"/>
              </a:ext>
            </a:extLst>
          </p:cNvPr>
          <p:cNvSpPr/>
          <p:nvPr/>
        </p:nvSpPr>
        <p:spPr>
          <a:xfrm>
            <a:off x="648928" y="2607712"/>
            <a:ext cx="5729570" cy="2700269"/>
          </a:xfrm>
          <a:prstGeom prst="roundRect">
            <a:avLst>
              <a:gd name="adj" fmla="val 308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037D900B-F56F-C8C5-A9C1-8D4BB415DAF5}"/>
              </a:ext>
            </a:extLst>
          </p:cNvPr>
          <p:cNvSpPr txBox="1">
            <a:spLocks/>
          </p:cNvSpPr>
          <p:nvPr/>
        </p:nvSpPr>
        <p:spPr>
          <a:xfrm>
            <a:off x="798721" y="2723335"/>
            <a:ext cx="1095879" cy="1001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Prosessi</a:t>
            </a:r>
            <a:r>
              <a:rPr lang="en-US" sz="15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endParaRPr lang="en-US" sz="1200" b="1">
              <a:solidFill>
                <a:schemeClr val="tx2"/>
              </a:solidFill>
              <a:latin typeface="Century Gothic" panose="020B0502020202020204" pitchFamily="34" charset="0"/>
              <a:cs typeface="Calibri" panose="020F0502020204030204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100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noin</a:t>
            </a:r>
            <a:r>
              <a:rPr lang="en-US" sz="110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100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kahden</a:t>
            </a:r>
            <a:r>
              <a:rPr lang="en-US" sz="110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100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tunnin</a:t>
            </a:r>
            <a:r>
              <a:rPr lang="en-US" sz="110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br>
              <a:rPr lang="en-US" sz="110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</a:br>
            <a:r>
              <a:rPr lang="en-US" sz="1100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työpaja</a:t>
            </a:r>
            <a:endParaRPr lang="fi-FI" sz="1100"/>
          </a:p>
        </p:txBody>
      </p:sp>
      <p:sp>
        <p:nvSpPr>
          <p:cNvPr id="22" name="Platshållare för innehåll 2">
            <a:extLst>
              <a:ext uri="{FF2B5EF4-FFF2-40B4-BE49-F238E27FC236}">
                <a16:creationId xmlns:a16="http://schemas.microsoft.com/office/drawing/2014/main" id="{89AF3AF1-E304-7001-BF72-DD072742E36B}"/>
              </a:ext>
            </a:extLst>
          </p:cNvPr>
          <p:cNvSpPr txBox="1">
            <a:spLocks/>
          </p:cNvSpPr>
          <p:nvPr/>
        </p:nvSpPr>
        <p:spPr>
          <a:xfrm>
            <a:off x="1970707" y="2723335"/>
            <a:ext cx="4262825" cy="24411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200" b="1" err="1">
                <a:cs typeface="Calibri" panose="020F0502020204030204"/>
              </a:rPr>
              <a:t>Työpajassa</a:t>
            </a:r>
            <a:r>
              <a:rPr lang="en-US" sz="1200" b="1">
                <a:cs typeface="Calibri" panose="020F0502020204030204"/>
              </a:rPr>
              <a:t> </a:t>
            </a:r>
            <a:r>
              <a:rPr lang="en-US" sz="1200" b="1" err="1">
                <a:cs typeface="Calibri" panose="020F0502020204030204"/>
              </a:rPr>
              <a:t>ravintolan</a:t>
            </a:r>
            <a:r>
              <a:rPr lang="en-US" sz="1200" b="1">
                <a:cs typeface="Calibri" panose="020F0502020204030204"/>
              </a:rPr>
              <a:t> </a:t>
            </a:r>
            <a:r>
              <a:rPr lang="en-US" sz="1200" b="1" err="1">
                <a:cs typeface="Calibri" panose="020F0502020204030204"/>
              </a:rPr>
              <a:t>henkilökunta</a:t>
            </a:r>
            <a:r>
              <a:rPr lang="en-US" sz="1200" b="1">
                <a:cs typeface="Calibri" panose="020F0502020204030204"/>
              </a:rPr>
              <a:t> </a:t>
            </a:r>
            <a:r>
              <a:rPr lang="en-US" sz="1200" b="1" err="1">
                <a:cs typeface="Calibri" panose="020F0502020204030204"/>
              </a:rPr>
              <a:t>ideoi</a:t>
            </a:r>
            <a:r>
              <a:rPr lang="en-US" sz="1200" b="1">
                <a:cs typeface="Calibri" panose="020F0502020204030204"/>
              </a:rPr>
              <a:t> </a:t>
            </a:r>
            <a:r>
              <a:rPr lang="en-US" sz="1200" b="1" err="1">
                <a:cs typeface="Calibri" panose="020F0502020204030204"/>
              </a:rPr>
              <a:t>ratkaisuja</a:t>
            </a:r>
            <a:r>
              <a:rPr lang="en-US" sz="1200" b="1">
                <a:cs typeface="Calibri" panose="020F0502020204030204"/>
              </a:rPr>
              <a:t> </a:t>
            </a:r>
            <a:r>
              <a:rPr lang="en-US" sz="1200" b="1" err="1">
                <a:cs typeface="Calibri" panose="020F0502020204030204"/>
              </a:rPr>
              <a:t>aiemmin</a:t>
            </a:r>
            <a:r>
              <a:rPr lang="en-US" sz="1200" b="1">
                <a:cs typeface="Calibri" panose="020F0502020204030204"/>
              </a:rPr>
              <a:t> </a:t>
            </a:r>
            <a:r>
              <a:rPr lang="en-US" sz="1200" b="1" err="1">
                <a:cs typeface="Calibri" panose="020F0502020204030204"/>
              </a:rPr>
              <a:t>tunnistettuihin</a:t>
            </a:r>
            <a:r>
              <a:rPr lang="en-US" sz="1200" b="1">
                <a:cs typeface="Calibri" panose="020F0502020204030204"/>
              </a:rPr>
              <a:t> </a:t>
            </a:r>
            <a:r>
              <a:rPr lang="en-US" sz="1200" b="1" err="1">
                <a:cs typeface="Calibri" panose="020F0502020204030204"/>
              </a:rPr>
              <a:t>haasteisiin</a:t>
            </a:r>
            <a:r>
              <a:rPr lang="en-US" sz="1200">
                <a:cs typeface="Calibri" panose="020F0502020204030204"/>
              </a:rPr>
              <a:t>.</a:t>
            </a:r>
            <a:endParaRPr lang="en-US" sz="1200">
              <a:ea typeface="Calibri"/>
              <a:cs typeface="Calibri" panose="020F0502020204030204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200" err="1">
                <a:cs typeface="Calibri" panose="020F0502020204030204"/>
              </a:rPr>
              <a:t>Osallistujat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jaetaan</a:t>
            </a:r>
            <a:r>
              <a:rPr lang="en-US" sz="1200">
                <a:cs typeface="Calibri" panose="020F0502020204030204"/>
              </a:rPr>
              <a:t> 2–5 </a:t>
            </a:r>
            <a:r>
              <a:rPr lang="en-US" sz="1200" err="1">
                <a:cs typeface="Calibri" panose="020F0502020204030204"/>
              </a:rPr>
              <a:t>hlön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pienryhmiin</a:t>
            </a:r>
            <a:r>
              <a:rPr lang="en-US" sz="1200">
                <a:cs typeface="Calibri" panose="020F0502020204030204"/>
              </a:rPr>
              <a:t>. </a:t>
            </a:r>
            <a:r>
              <a:rPr lang="en-US" sz="1200" err="1">
                <a:cs typeface="Calibri" panose="020F0502020204030204"/>
              </a:rPr>
              <a:t>Pienryhmät</a:t>
            </a:r>
            <a:r>
              <a:rPr lang="en-US" sz="1200">
                <a:cs typeface="Calibri" panose="020F0502020204030204"/>
              </a:rPr>
              <a:t>: </a:t>
            </a:r>
            <a:endParaRPr lang="en-US" sz="1200">
              <a:ea typeface="Calibri"/>
              <a:cs typeface="Calibri" panose="020F0502020204030204"/>
            </a:endParaRPr>
          </a:p>
          <a:p>
            <a:pPr marL="505800" lvl="1" indent="-171450">
              <a:lnSpc>
                <a:spcPct val="110000"/>
              </a:lnSpc>
              <a:spcBef>
                <a:spcPts val="600"/>
              </a:spcBef>
              <a:buFont typeface="Courier New" panose="020B0604020202020204" pitchFamily="34" charset="0"/>
              <a:buChar char="o"/>
            </a:pPr>
            <a:r>
              <a:rPr lang="en-US" sz="1200" err="1">
                <a:cs typeface="Calibri" panose="020F0502020204030204"/>
              </a:rPr>
              <a:t>valitsevat</a:t>
            </a:r>
            <a:r>
              <a:rPr lang="en-US" sz="1200">
                <a:cs typeface="Calibri" panose="020F0502020204030204"/>
              </a:rPr>
              <a:t> ja </a:t>
            </a:r>
            <a:r>
              <a:rPr lang="en-US" sz="1200" err="1">
                <a:cs typeface="Calibri" panose="020F0502020204030204"/>
              </a:rPr>
              <a:t>kirjoittavat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ylös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haasteen</a:t>
            </a:r>
            <a:r>
              <a:rPr lang="en-US" sz="1200">
                <a:cs typeface="Calibri" panose="020F0502020204030204"/>
              </a:rPr>
              <a:t> (</a:t>
            </a:r>
            <a:r>
              <a:rPr lang="en-US" sz="1200" err="1">
                <a:cs typeface="Calibri" panose="020F0502020204030204"/>
              </a:rPr>
              <a:t>rivit</a:t>
            </a:r>
            <a:r>
              <a:rPr lang="en-US" sz="1200">
                <a:cs typeface="Calibri" panose="020F0502020204030204"/>
              </a:rPr>
              <a:t>) (n. 10 min)</a:t>
            </a:r>
            <a:endParaRPr lang="en-US" sz="1200">
              <a:ea typeface="Calibri"/>
              <a:cs typeface="Calibri" panose="020F0502020204030204"/>
            </a:endParaRPr>
          </a:p>
          <a:p>
            <a:pPr marL="505800" lvl="1" indent="-171450">
              <a:lnSpc>
                <a:spcPct val="110000"/>
              </a:lnSpc>
              <a:spcBef>
                <a:spcPts val="600"/>
              </a:spcBef>
              <a:buFont typeface="Courier New" panose="020B0604020202020204" pitchFamily="34" charset="0"/>
              <a:buChar char="o"/>
            </a:pPr>
            <a:r>
              <a:rPr lang="en-US" sz="1200" err="1">
                <a:cs typeface="Calibri" panose="020F0502020204030204"/>
              </a:rPr>
              <a:t>työstävät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mahdollisia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ratkaisuja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haasteeseen</a:t>
            </a:r>
            <a:r>
              <a:rPr lang="en-US" sz="1200">
                <a:cs typeface="Calibri" panose="020F0502020204030204"/>
              </a:rPr>
              <a:t> (n. 30 min)</a:t>
            </a:r>
            <a:endParaRPr lang="en-US" sz="1200">
              <a:ea typeface="Calibri"/>
              <a:cs typeface="Calibri" panose="020F0502020204030204"/>
            </a:endParaRPr>
          </a:p>
          <a:p>
            <a:pPr marL="505800" lvl="1" indent="-171450">
              <a:lnSpc>
                <a:spcPct val="110000"/>
              </a:lnSpc>
              <a:spcBef>
                <a:spcPts val="600"/>
              </a:spcBef>
              <a:buFont typeface="Courier New" panose="020B0604020202020204" pitchFamily="34" charset="0"/>
              <a:buChar char="o"/>
            </a:pPr>
            <a:r>
              <a:rPr lang="en-US" sz="1200" err="1">
                <a:cs typeface="Calibri" panose="020F0502020204030204"/>
              </a:rPr>
              <a:t>hyödyntävät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ideoinnin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tukena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tuuppauksen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näkökulmia</a:t>
            </a:r>
            <a:r>
              <a:rPr lang="en-US" sz="1200">
                <a:cs typeface="Calibri" panose="020F0502020204030204"/>
              </a:rPr>
              <a:t>: </a:t>
            </a:r>
            <a:r>
              <a:rPr lang="en-US" sz="1200" err="1">
                <a:cs typeface="Calibri" panose="020F0502020204030204"/>
              </a:rPr>
              <a:t>helpota</a:t>
            </a:r>
            <a:r>
              <a:rPr lang="en-US" sz="1200">
                <a:cs typeface="Calibri" panose="020F0502020204030204"/>
              </a:rPr>
              <a:t>, </a:t>
            </a:r>
            <a:r>
              <a:rPr lang="en-US" sz="1200" err="1">
                <a:cs typeface="Calibri" panose="020F0502020204030204"/>
              </a:rPr>
              <a:t>houkuttele</a:t>
            </a:r>
            <a:r>
              <a:rPr lang="en-US" sz="1200">
                <a:cs typeface="Calibri" panose="020F0502020204030204"/>
              </a:rPr>
              <a:t>, </a:t>
            </a:r>
            <a:r>
              <a:rPr lang="en-US" sz="1200" err="1">
                <a:cs typeface="Calibri" panose="020F0502020204030204"/>
              </a:rPr>
              <a:t>hyödynnä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sosiaalista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haluttavuutta</a:t>
            </a:r>
            <a:r>
              <a:rPr lang="en-US" sz="1200">
                <a:cs typeface="Calibri" panose="020F0502020204030204"/>
              </a:rPr>
              <a:t>, </a:t>
            </a:r>
            <a:r>
              <a:rPr lang="en-US" sz="1200" err="1">
                <a:cs typeface="Calibri" panose="020F0502020204030204"/>
              </a:rPr>
              <a:t>ajoita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oivaltavasti</a:t>
            </a:r>
            <a:r>
              <a:rPr lang="en-US" sz="1200">
                <a:cs typeface="Calibri" panose="020F0502020204030204"/>
              </a:rPr>
              <a:t>, </a:t>
            </a:r>
            <a:r>
              <a:rPr lang="en-US" sz="1200" err="1">
                <a:cs typeface="Calibri" panose="020F0502020204030204"/>
              </a:rPr>
              <a:t>sitoudutaan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yhdessä</a:t>
            </a:r>
            <a:r>
              <a:rPr lang="en-US" sz="1200">
                <a:cs typeface="Calibri" panose="020F0502020204030204"/>
              </a:rPr>
              <a:t>.</a:t>
            </a:r>
            <a:endParaRPr lang="en-US" sz="1200">
              <a:ea typeface="Calibri"/>
              <a:cs typeface="Calibri" panose="020F0502020204030204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200" err="1">
                <a:ea typeface="Calibri"/>
                <a:cs typeface="Calibri" panose="020F0502020204030204"/>
              </a:rPr>
              <a:t>Ryhmät</a:t>
            </a:r>
            <a:r>
              <a:rPr lang="en-US" sz="1200">
                <a:ea typeface="Calibri"/>
                <a:cs typeface="Calibri" panose="020F0502020204030204"/>
              </a:rPr>
              <a:t> </a:t>
            </a:r>
            <a:r>
              <a:rPr lang="en-US" sz="1200" err="1">
                <a:ea typeface="Calibri"/>
                <a:cs typeface="Calibri" panose="020F0502020204030204"/>
              </a:rPr>
              <a:t>esittelevät</a:t>
            </a:r>
            <a:r>
              <a:rPr lang="en-US" sz="1200">
                <a:ea typeface="Calibri"/>
                <a:cs typeface="Calibri" panose="020F0502020204030204"/>
              </a:rPr>
              <a:t> </a:t>
            </a:r>
            <a:r>
              <a:rPr lang="en-US" sz="1200" err="1">
                <a:ea typeface="Calibri"/>
                <a:cs typeface="Calibri" panose="020F0502020204030204"/>
              </a:rPr>
              <a:t>omat</a:t>
            </a:r>
            <a:r>
              <a:rPr lang="en-US" sz="1200">
                <a:ea typeface="Calibri"/>
                <a:cs typeface="Calibri" panose="020F0502020204030204"/>
              </a:rPr>
              <a:t> </a:t>
            </a:r>
            <a:r>
              <a:rPr lang="en-US" sz="1200" err="1">
                <a:ea typeface="Calibri"/>
                <a:cs typeface="Calibri" panose="020F0502020204030204"/>
              </a:rPr>
              <a:t>ehdotuksensa</a:t>
            </a:r>
            <a:r>
              <a:rPr lang="en-US" sz="1200">
                <a:ea typeface="Calibri"/>
                <a:cs typeface="Calibri" panose="020F0502020204030204"/>
              </a:rPr>
              <a:t>, </a:t>
            </a:r>
            <a:r>
              <a:rPr lang="en-US" sz="1200" err="1">
                <a:ea typeface="Calibri"/>
                <a:cs typeface="Calibri" panose="020F0502020204030204"/>
              </a:rPr>
              <a:t>joita</a:t>
            </a:r>
            <a:r>
              <a:rPr lang="en-US" sz="1200">
                <a:ea typeface="Calibri"/>
                <a:cs typeface="Calibri" panose="020F0502020204030204"/>
              </a:rPr>
              <a:t> </a:t>
            </a:r>
            <a:r>
              <a:rPr lang="en-US" sz="1200" err="1">
                <a:ea typeface="Calibri"/>
                <a:cs typeface="Calibri" panose="020F0502020204030204"/>
              </a:rPr>
              <a:t>muut</a:t>
            </a:r>
            <a:r>
              <a:rPr lang="en-US" sz="1200">
                <a:ea typeface="Calibri"/>
                <a:cs typeface="Calibri" panose="020F0502020204030204"/>
              </a:rPr>
              <a:t> </a:t>
            </a:r>
            <a:r>
              <a:rPr lang="en-US" sz="1200" err="1">
                <a:ea typeface="Calibri"/>
                <a:cs typeface="Calibri" panose="020F0502020204030204"/>
              </a:rPr>
              <a:t>rikastavat</a:t>
            </a:r>
            <a:r>
              <a:rPr lang="en-US" sz="1200">
                <a:ea typeface="Calibri"/>
                <a:cs typeface="Calibri" panose="020F0502020204030204"/>
              </a:rPr>
              <a:t>. </a:t>
            </a:r>
            <a:r>
              <a:rPr lang="en-US" sz="1200" err="1">
                <a:ea typeface="Calibri"/>
                <a:cs typeface="Calibri" panose="020F0502020204030204"/>
              </a:rPr>
              <a:t>Keskustelun</a:t>
            </a:r>
            <a:r>
              <a:rPr lang="en-US" sz="1200">
                <a:ea typeface="Calibri"/>
                <a:cs typeface="Calibri" panose="020F0502020204030204"/>
              </a:rPr>
              <a:t> </a:t>
            </a:r>
            <a:r>
              <a:rPr lang="en-US" sz="1200" err="1">
                <a:ea typeface="Calibri"/>
                <a:cs typeface="Calibri" panose="020F0502020204030204"/>
              </a:rPr>
              <a:t>tulokset</a:t>
            </a:r>
            <a:r>
              <a:rPr lang="en-US" sz="1200">
                <a:ea typeface="Calibri"/>
                <a:cs typeface="Calibri" panose="020F0502020204030204"/>
              </a:rPr>
              <a:t> </a:t>
            </a:r>
            <a:r>
              <a:rPr lang="en-US" sz="1200" err="1">
                <a:ea typeface="Calibri"/>
                <a:cs typeface="Calibri" panose="020F0502020204030204"/>
              </a:rPr>
              <a:t>tiivistetään</a:t>
            </a:r>
            <a:r>
              <a:rPr lang="en-US" sz="1200">
                <a:ea typeface="Calibri"/>
                <a:cs typeface="Calibri" panose="020F0502020204030204"/>
              </a:rPr>
              <a:t> canvas-</a:t>
            </a:r>
            <a:r>
              <a:rPr lang="en-US" sz="1200" err="1">
                <a:ea typeface="Calibri"/>
                <a:cs typeface="Calibri" panose="020F0502020204030204"/>
              </a:rPr>
              <a:t>tauluun</a:t>
            </a:r>
            <a:r>
              <a:rPr lang="en-US" sz="1200">
                <a:ea typeface="Calibri"/>
                <a:cs typeface="Calibri" panose="020F0502020204030204"/>
              </a:rPr>
              <a:t> (n. 60 min).</a:t>
            </a:r>
            <a:endParaRPr lang="en-US" sz="1200">
              <a:cs typeface="Calibri" panose="020F0502020204030204"/>
            </a:endParaRPr>
          </a:p>
        </p:txBody>
      </p:sp>
      <p:sp>
        <p:nvSpPr>
          <p:cNvPr id="23" name="Rektangel med rundade hörn 22">
            <a:extLst>
              <a:ext uri="{FF2B5EF4-FFF2-40B4-BE49-F238E27FC236}">
                <a16:creationId xmlns:a16="http://schemas.microsoft.com/office/drawing/2014/main" id="{1D4CDD76-871C-9C1C-1A72-9914BEFC3CF7}"/>
              </a:ext>
            </a:extLst>
          </p:cNvPr>
          <p:cNvSpPr/>
          <p:nvPr/>
        </p:nvSpPr>
        <p:spPr>
          <a:xfrm>
            <a:off x="648928" y="5428971"/>
            <a:ext cx="5729570" cy="638794"/>
          </a:xfrm>
          <a:prstGeom prst="roundRect">
            <a:avLst>
              <a:gd name="adj" fmla="val 114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7B73B438-DDDC-CDAB-4827-45A61DE8876C}"/>
              </a:ext>
            </a:extLst>
          </p:cNvPr>
          <p:cNvSpPr txBox="1">
            <a:spLocks/>
          </p:cNvSpPr>
          <p:nvPr/>
        </p:nvSpPr>
        <p:spPr>
          <a:xfrm>
            <a:off x="1970707" y="5511140"/>
            <a:ext cx="4125293" cy="523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200">
                <a:cs typeface="Calibri" panose="020F0502020204030204"/>
              </a:rPr>
              <a:t>2–5 </a:t>
            </a:r>
            <a:r>
              <a:rPr lang="en-US" sz="1200" err="1">
                <a:cs typeface="Calibri" panose="020F0502020204030204"/>
              </a:rPr>
              <a:t>toimenpide-ehdotusta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edelleen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kehitettäviksi</a:t>
            </a:r>
            <a:r>
              <a:rPr lang="en-US" sz="1200">
                <a:cs typeface="Calibri" panose="020F0502020204030204"/>
              </a:rPr>
              <a:t> tai </a:t>
            </a:r>
            <a:r>
              <a:rPr lang="en-US" sz="1200" err="1">
                <a:cs typeface="Calibri" panose="020F0502020204030204"/>
              </a:rPr>
              <a:t>heti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kokeiltaviksi</a:t>
            </a:r>
            <a:r>
              <a:rPr lang="en-US" sz="1200">
                <a:cs typeface="Calibri" panose="020F0502020204030204"/>
              </a:rPr>
              <a:t>. (n. 10 min)</a:t>
            </a:r>
            <a:endParaRPr lang="en-US" sz="1200">
              <a:ea typeface="Calibri" panose="020F0502020204030204"/>
              <a:cs typeface="Calibri"/>
            </a:endParaRPr>
          </a:p>
        </p:txBody>
      </p:sp>
      <p:sp>
        <p:nvSpPr>
          <p:cNvPr id="25" name="Platshållare för innehåll 2">
            <a:extLst>
              <a:ext uri="{FF2B5EF4-FFF2-40B4-BE49-F238E27FC236}">
                <a16:creationId xmlns:a16="http://schemas.microsoft.com/office/drawing/2014/main" id="{5B7135E6-01AE-0CDA-6800-EC4797BAA6B1}"/>
              </a:ext>
            </a:extLst>
          </p:cNvPr>
          <p:cNvSpPr txBox="1">
            <a:spLocks/>
          </p:cNvSpPr>
          <p:nvPr/>
        </p:nvSpPr>
        <p:spPr>
          <a:xfrm>
            <a:off x="821023" y="5529013"/>
            <a:ext cx="1034455" cy="5052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Tulemat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5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D6509-9874-A5FA-0400-DD252C61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468351"/>
            <a:ext cx="9483213" cy="1222337"/>
          </a:xfrm>
        </p:spPr>
        <p:txBody>
          <a:bodyPr anchor="t">
            <a:normAutofit/>
          </a:bodyPr>
          <a:lstStyle/>
          <a:p>
            <a:r>
              <a:rPr lang="en-US" sz="3600" err="1">
                <a:solidFill>
                  <a:schemeClr val="accent1"/>
                </a:solidFill>
                <a:cs typeface="Calibri Light"/>
              </a:rPr>
              <a:t>T</a:t>
            </a:r>
            <a:r>
              <a:rPr lang="en-US" sz="3600" b="1" err="1">
                <a:solidFill>
                  <a:schemeClr val="accent1"/>
                </a:solidFill>
                <a:cs typeface="Calibri Light"/>
              </a:rPr>
              <a:t>uuppaminen</a:t>
            </a:r>
            <a:r>
              <a:rPr lang="en-US" sz="3600" b="1">
                <a:solidFill>
                  <a:schemeClr val="accent1"/>
                </a:solidFill>
                <a:cs typeface="Calibri Light"/>
              </a:rPr>
              <a:t> </a:t>
            </a:r>
            <a:r>
              <a:rPr lang="en-US" sz="3600" b="1" err="1">
                <a:solidFill>
                  <a:schemeClr val="accent1"/>
                </a:solidFill>
                <a:cs typeface="Calibri Light"/>
              </a:rPr>
              <a:t>ideoinnin</a:t>
            </a:r>
            <a:r>
              <a:rPr lang="en-US" sz="3600" b="1">
                <a:solidFill>
                  <a:schemeClr val="accent1"/>
                </a:solidFill>
                <a:cs typeface="Calibri Light"/>
              </a:rPr>
              <a:t> </a:t>
            </a:r>
            <a:r>
              <a:rPr lang="en-US" sz="3600" b="1" err="1">
                <a:solidFill>
                  <a:schemeClr val="accent1"/>
                </a:solidFill>
                <a:cs typeface="Calibri Light"/>
              </a:rPr>
              <a:t>tukena</a:t>
            </a:r>
            <a:endParaRPr lang="fi-FI" sz="36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17E937-8AE9-1D46-D4BA-05A550DFF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241763"/>
            <a:ext cx="4837471" cy="1435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err="1">
                <a:latin typeface="Calibri"/>
                <a:ea typeface="Calibri"/>
                <a:cs typeface="Calibri"/>
              </a:rPr>
              <a:t>Tiettyyn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haasteeseen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voi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löytyä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useita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eri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ratkaisuja</a:t>
            </a:r>
            <a:r>
              <a:rPr lang="en-US" sz="1600">
                <a:latin typeface="Calibri"/>
                <a:ea typeface="Calibri"/>
                <a:cs typeface="Calibri"/>
              </a:rPr>
              <a:t>, </a:t>
            </a:r>
            <a:r>
              <a:rPr lang="en-US" sz="1600" err="1">
                <a:latin typeface="Calibri"/>
                <a:ea typeface="Calibri"/>
                <a:cs typeface="Calibri"/>
              </a:rPr>
              <a:t>kun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ratkaisuja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pohditaan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eri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näkökulmista</a:t>
            </a:r>
            <a:r>
              <a:rPr lang="en-US" sz="1600">
                <a:latin typeface="Calibri"/>
                <a:ea typeface="Calibri"/>
                <a:cs typeface="Calibri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err="1">
                <a:latin typeface="Calibri"/>
                <a:ea typeface="Calibri"/>
                <a:cs typeface="Calibri"/>
              </a:rPr>
              <a:t>Tuuppaamisella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pyritään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vaikuttamaan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käyttäytymiseen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toimintaympäristöä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muokkaamalla</a:t>
            </a:r>
            <a:r>
              <a:rPr lang="en-US" sz="1600">
                <a:latin typeface="Calibri"/>
                <a:ea typeface="Calibri"/>
                <a:cs typeface="Calibri"/>
              </a:rPr>
              <a:t> – </a:t>
            </a:r>
            <a:r>
              <a:rPr lang="en-US" sz="1600" err="1">
                <a:latin typeface="Calibri"/>
                <a:ea typeface="Calibri"/>
                <a:cs typeface="Calibri"/>
              </a:rPr>
              <a:t>ohjaamaan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huomaamattakin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kohti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haluttuja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valintoja</a:t>
            </a:r>
            <a:r>
              <a:rPr lang="en-US" sz="1600">
                <a:latin typeface="Calibri"/>
                <a:ea typeface="Calibri"/>
                <a:cs typeface="Calibri"/>
              </a:rPr>
              <a:t>. 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639320B-AFA6-DB3B-3C15-9D847E78FDF3}"/>
              </a:ext>
            </a:extLst>
          </p:cNvPr>
          <p:cNvSpPr txBox="1"/>
          <p:nvPr/>
        </p:nvSpPr>
        <p:spPr>
          <a:xfrm>
            <a:off x="648929" y="3033082"/>
            <a:ext cx="7264985" cy="5266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Tuuppamisen</a:t>
            </a:r>
            <a:r>
              <a:rPr lang="en-US" sz="15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tapoja</a:t>
            </a:r>
            <a:r>
              <a:rPr lang="en-US" sz="15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omassa</a:t>
            </a:r>
            <a:r>
              <a:rPr lang="en-US" sz="15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ravintolassa</a:t>
            </a:r>
            <a:r>
              <a:rPr lang="en-US" sz="15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voi</a:t>
            </a:r>
            <a:r>
              <a:rPr lang="en-US" sz="15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ideoida</a:t>
            </a:r>
            <a:r>
              <a:rPr lang="en-US" sz="15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EAST-</a:t>
            </a: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mallin</a:t>
            </a:r>
            <a:r>
              <a:rPr lang="en-US" sz="15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avulla</a:t>
            </a:r>
            <a:r>
              <a:rPr lang="en-US" sz="15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*): Kuinka </a:t>
            </a: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voimme</a:t>
            </a:r>
            <a:r>
              <a:rPr lang="en-US" sz="15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tehdä</a:t>
            </a:r>
            <a:r>
              <a:rPr lang="en-US" sz="15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ruokahävikin</a:t>
            </a:r>
            <a:r>
              <a:rPr lang="en-US" sz="15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5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vähentämisestä</a:t>
            </a:r>
            <a:r>
              <a:rPr lang="en-US" sz="15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..</a:t>
            </a:r>
            <a:endParaRPr lang="en-US" sz="1500" b="1">
              <a:solidFill>
                <a:schemeClr val="tx2"/>
              </a:solidFill>
              <a:latin typeface="Century Gothic" panose="020B0502020202020204" pitchFamily="34" charset="0"/>
              <a:ea typeface="Calibri"/>
              <a:cs typeface="Calibri" panose="020F0502020204030204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FCFCDB4-0914-02AF-4D39-6AB98570F8B8}"/>
              </a:ext>
            </a:extLst>
          </p:cNvPr>
          <p:cNvSpPr txBox="1"/>
          <p:nvPr/>
        </p:nvSpPr>
        <p:spPr>
          <a:xfrm>
            <a:off x="648929" y="6398980"/>
            <a:ext cx="8007993" cy="3213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900">
                <a:ea typeface="Calibri"/>
                <a:cs typeface="Calibri" panose="020F0502020204030204"/>
              </a:rPr>
              <a:t>*) EAST-</a:t>
            </a:r>
            <a:r>
              <a:rPr lang="en-US" sz="900" err="1">
                <a:ea typeface="Calibri"/>
                <a:cs typeface="Calibri" panose="020F0502020204030204"/>
              </a:rPr>
              <a:t>lyhenne</a:t>
            </a:r>
            <a:r>
              <a:rPr lang="en-US" sz="900">
                <a:ea typeface="Calibri"/>
                <a:cs typeface="Calibri" panose="020F0502020204030204"/>
              </a:rPr>
              <a:t> </a:t>
            </a:r>
            <a:r>
              <a:rPr lang="en-US" sz="900" err="1">
                <a:ea typeface="Calibri"/>
                <a:cs typeface="Calibri" panose="020F0502020204030204"/>
              </a:rPr>
              <a:t>viittaa</a:t>
            </a:r>
            <a:r>
              <a:rPr lang="en-US" sz="900">
                <a:ea typeface="Calibri"/>
                <a:cs typeface="Calibri" panose="020F0502020204030204"/>
              </a:rPr>
              <a:t> </a:t>
            </a:r>
            <a:r>
              <a:rPr lang="en-US" sz="900" err="1">
                <a:ea typeface="Calibri"/>
                <a:cs typeface="Calibri" panose="020F0502020204030204"/>
              </a:rPr>
              <a:t>sanoihin</a:t>
            </a:r>
            <a:r>
              <a:rPr lang="en-US" sz="900">
                <a:ea typeface="Calibri"/>
                <a:cs typeface="Calibri" panose="020F0502020204030204"/>
              </a:rPr>
              <a:t> Easy, Attractive, Social, Timely. Lähde: The </a:t>
            </a:r>
            <a:r>
              <a:rPr lang="en-US" sz="900" err="1">
                <a:ea typeface="Calibri"/>
                <a:cs typeface="Calibri" panose="020F0502020204030204"/>
              </a:rPr>
              <a:t>Behvioural</a:t>
            </a:r>
            <a:r>
              <a:rPr lang="en-US" sz="900">
                <a:ea typeface="Calibri"/>
                <a:cs typeface="Calibri" panose="020F0502020204030204"/>
              </a:rPr>
              <a:t> Insights Team (2014). EAST: Four Simple Ways to Apply </a:t>
            </a:r>
            <a:r>
              <a:rPr lang="en-US" sz="900" err="1">
                <a:ea typeface="Calibri"/>
                <a:cs typeface="Calibri" panose="020F0502020204030204"/>
              </a:rPr>
              <a:t>Behavioural</a:t>
            </a:r>
            <a:r>
              <a:rPr lang="en-US" sz="900">
                <a:ea typeface="Calibri"/>
                <a:cs typeface="Calibri" panose="020F0502020204030204"/>
              </a:rPr>
              <a:t> Insights. London. Available at https://</a:t>
            </a:r>
            <a:r>
              <a:rPr lang="en-US" sz="900" err="1">
                <a:ea typeface="Calibri"/>
                <a:cs typeface="Calibri" panose="020F0502020204030204"/>
              </a:rPr>
              <a:t>www.bi.team</a:t>
            </a:r>
            <a:r>
              <a:rPr lang="en-US" sz="900">
                <a:ea typeface="Calibri"/>
                <a:cs typeface="Calibri" panose="020F0502020204030204"/>
              </a:rPr>
              <a:t>/publications/east-four-simple-ways-to-apply-</a:t>
            </a:r>
            <a:r>
              <a:rPr lang="en-US" sz="900" err="1">
                <a:ea typeface="Calibri"/>
                <a:cs typeface="Calibri" panose="020F0502020204030204"/>
              </a:rPr>
              <a:t>behavioural</a:t>
            </a:r>
            <a:r>
              <a:rPr lang="en-US" sz="900">
                <a:ea typeface="Calibri"/>
                <a:cs typeface="Calibri" panose="020F0502020204030204"/>
              </a:rPr>
              <a:t>-insights/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F867CE5-5AC3-BE24-0625-E411F9DCFB7F}"/>
              </a:ext>
            </a:extLst>
          </p:cNvPr>
          <p:cNvSpPr txBox="1"/>
          <p:nvPr/>
        </p:nvSpPr>
        <p:spPr>
          <a:xfrm>
            <a:off x="648929" y="3702027"/>
            <a:ext cx="2000965" cy="20774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3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600" b="1">
                <a:solidFill>
                  <a:schemeClr val="accent3"/>
                </a:solidFill>
                <a:latin typeface="Century Gothic" panose="020B0502020202020204" pitchFamily="34" charset="0"/>
                <a:cs typeface="Calibri" panose="020F0502020204030204"/>
              </a:rPr>
              <a:t>HELPPOA?</a:t>
            </a:r>
            <a:endParaRPr lang="en-US" sz="160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800" b="1">
                <a:latin typeface="Century Gothic" panose="020B0502020202020204" pitchFamily="34" charset="0"/>
                <a:ea typeface="Calibri"/>
                <a:cs typeface="Calibri" panose="020F0502020204030204"/>
              </a:rPr>
              <a:t>VOIDAAN:</a:t>
            </a:r>
            <a:endParaRPr lang="en-US" sz="1050" b="1">
              <a:latin typeface="Century Gothic" panose="020B0502020202020204" pitchFamily="34" charset="0"/>
              <a:ea typeface="Calibri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300" err="1">
                <a:ea typeface="Calibri"/>
                <a:cs typeface="Calibri" panose="020F0502020204030204"/>
              </a:rPr>
              <a:t>hyödyntää</a:t>
            </a:r>
            <a:r>
              <a:rPr lang="en-US" sz="1300">
                <a:ea typeface="Calibri"/>
                <a:cs typeface="Calibri" panose="020F0502020204030204"/>
              </a:rPr>
              <a:t> </a:t>
            </a:r>
            <a:r>
              <a:rPr lang="en-US" sz="1300" err="1">
                <a:ea typeface="Calibri"/>
                <a:cs typeface="Calibri" panose="020F0502020204030204"/>
              </a:rPr>
              <a:t>oletusvalintaa</a:t>
            </a:r>
            <a:r>
              <a:rPr lang="en-US" sz="1300">
                <a:ea typeface="Calibri"/>
                <a:cs typeface="Calibri" panose="020F0502020204030204"/>
              </a:rPr>
              <a:t>; </a:t>
            </a:r>
            <a:r>
              <a:rPr lang="en-US" sz="1300" err="1">
                <a:ea typeface="Calibri"/>
                <a:cs typeface="Calibri" panose="020F0502020204030204"/>
              </a:rPr>
              <a:t>muuttaa</a:t>
            </a:r>
            <a:r>
              <a:rPr lang="en-US" sz="1300">
                <a:ea typeface="Calibri"/>
                <a:cs typeface="Calibri" panose="020F0502020204030204"/>
              </a:rPr>
              <a:t> </a:t>
            </a:r>
            <a:r>
              <a:rPr lang="en-US" sz="1300" err="1">
                <a:ea typeface="Calibri"/>
                <a:cs typeface="Calibri" panose="020F0502020204030204"/>
              </a:rPr>
              <a:t>valintavaihtoehtoja</a:t>
            </a:r>
            <a:r>
              <a:rPr lang="en-US" sz="1300">
                <a:ea typeface="Calibri"/>
                <a:cs typeface="Calibri" panose="020F0502020204030204"/>
              </a:rPr>
              <a:t> tai </a:t>
            </a:r>
            <a:r>
              <a:rPr lang="en-US" sz="1300" err="1">
                <a:ea typeface="Calibri"/>
                <a:cs typeface="Calibri" panose="020F0502020204030204"/>
              </a:rPr>
              <a:t>niiden</a:t>
            </a:r>
            <a:r>
              <a:rPr lang="en-US" sz="1300">
                <a:ea typeface="Calibri"/>
                <a:cs typeface="Calibri" panose="020F0502020204030204"/>
              </a:rPr>
              <a:t> </a:t>
            </a:r>
            <a:r>
              <a:rPr lang="en-US" sz="1300" err="1">
                <a:ea typeface="Calibri"/>
                <a:cs typeface="Calibri" panose="020F0502020204030204"/>
              </a:rPr>
              <a:t>järjestystä</a:t>
            </a:r>
            <a:r>
              <a:rPr lang="en-US" sz="1300">
                <a:ea typeface="Calibri"/>
                <a:cs typeface="Calibri" panose="020F0502020204030204"/>
              </a:rPr>
              <a:t>; </a:t>
            </a:r>
            <a:r>
              <a:rPr lang="en-US" sz="1300" err="1">
                <a:ea typeface="Calibri"/>
                <a:cs typeface="Calibri" panose="020F0502020204030204"/>
              </a:rPr>
              <a:t>helpottaa</a:t>
            </a:r>
            <a:r>
              <a:rPr lang="en-US" sz="1300">
                <a:ea typeface="Calibri"/>
                <a:cs typeface="Calibri" panose="020F0502020204030204"/>
              </a:rPr>
              <a:t> </a:t>
            </a:r>
            <a:r>
              <a:rPr lang="en-US" sz="1300" err="1">
                <a:ea typeface="Calibri"/>
                <a:cs typeface="Calibri" panose="020F0502020204030204"/>
              </a:rPr>
              <a:t>haluttua</a:t>
            </a:r>
            <a:r>
              <a:rPr lang="en-US" sz="1300">
                <a:ea typeface="Calibri"/>
                <a:cs typeface="Calibri" panose="020F0502020204030204"/>
              </a:rPr>
              <a:t> tai </a:t>
            </a:r>
            <a:r>
              <a:rPr lang="en-US" sz="1300" err="1">
                <a:ea typeface="Calibri"/>
                <a:cs typeface="Calibri" panose="020F0502020204030204"/>
              </a:rPr>
              <a:t>hankaloittaa</a:t>
            </a:r>
            <a:r>
              <a:rPr lang="en-US" sz="1300">
                <a:ea typeface="Calibri"/>
                <a:cs typeface="Calibri" panose="020F0502020204030204"/>
              </a:rPr>
              <a:t> </a:t>
            </a:r>
            <a:r>
              <a:rPr lang="en-US" sz="1300" err="1">
                <a:ea typeface="Calibri"/>
                <a:cs typeface="Calibri" panose="020F0502020204030204"/>
              </a:rPr>
              <a:t>ei-haluttua</a:t>
            </a:r>
            <a:r>
              <a:rPr lang="en-US" sz="1300">
                <a:ea typeface="Calibri"/>
                <a:cs typeface="Calibri" panose="020F0502020204030204"/>
              </a:rPr>
              <a:t> </a:t>
            </a:r>
            <a:r>
              <a:rPr lang="en-US" sz="1300" err="1">
                <a:ea typeface="Calibri"/>
                <a:cs typeface="Calibri" panose="020F0502020204030204"/>
              </a:rPr>
              <a:t>käyttäytymistä</a:t>
            </a:r>
            <a:endParaRPr lang="en-US" sz="13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EAB0E867-D455-F240-9294-84DE39BBFC8A}"/>
              </a:ext>
            </a:extLst>
          </p:cNvPr>
          <p:cNvSpPr txBox="1">
            <a:spLocks/>
          </p:cNvSpPr>
          <p:nvPr/>
        </p:nvSpPr>
        <p:spPr>
          <a:xfrm>
            <a:off x="5743443" y="1241763"/>
            <a:ext cx="4557553" cy="143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err="1">
                <a:latin typeface="Calibri"/>
                <a:cs typeface="Calibri"/>
              </a:rPr>
              <a:t>Tuuppauksen</a:t>
            </a:r>
            <a:r>
              <a:rPr lang="en-US" sz="1600">
                <a:latin typeface="Calibri"/>
                <a:cs typeface="Calibri"/>
              </a:rPr>
              <a:t> </a:t>
            </a:r>
            <a:r>
              <a:rPr lang="en-US" sz="1600" err="1">
                <a:latin typeface="Calibri"/>
                <a:cs typeface="Calibri"/>
              </a:rPr>
              <a:t>tapoja</a:t>
            </a:r>
            <a:r>
              <a:rPr lang="en-US" sz="1600">
                <a:latin typeface="Calibri"/>
                <a:cs typeface="Calibri"/>
              </a:rPr>
              <a:t> on </a:t>
            </a:r>
            <a:r>
              <a:rPr lang="en-US" sz="1600" err="1">
                <a:latin typeface="Calibri"/>
                <a:cs typeface="Calibri"/>
              </a:rPr>
              <a:t>monia</a:t>
            </a:r>
            <a:r>
              <a:rPr lang="en-US" sz="1600">
                <a:latin typeface="Calibri"/>
                <a:cs typeface="Calibri"/>
              </a:rPr>
              <a:t>, ja </a:t>
            </a:r>
            <a:r>
              <a:rPr lang="en-US" sz="1600" err="1">
                <a:latin typeface="Calibri"/>
                <a:cs typeface="Calibri"/>
              </a:rPr>
              <a:t>niitä</a:t>
            </a:r>
            <a:r>
              <a:rPr lang="en-US" sz="1600">
                <a:latin typeface="Calibri"/>
                <a:cs typeface="Calibri"/>
              </a:rPr>
              <a:t> </a:t>
            </a:r>
            <a:r>
              <a:rPr lang="en-US" sz="1600" err="1">
                <a:latin typeface="Calibri"/>
                <a:cs typeface="Calibri"/>
              </a:rPr>
              <a:t>voidaan</a:t>
            </a:r>
            <a:r>
              <a:rPr lang="en-US" sz="1600">
                <a:latin typeface="Calibri"/>
                <a:cs typeface="Calibri"/>
              </a:rPr>
              <a:t> </a:t>
            </a:r>
            <a:r>
              <a:rPr lang="en-US" sz="1600" err="1">
                <a:latin typeface="Calibri"/>
                <a:cs typeface="Calibri"/>
              </a:rPr>
              <a:t>höydyntää</a:t>
            </a:r>
            <a:r>
              <a:rPr lang="en-US" sz="1600">
                <a:latin typeface="Calibri"/>
                <a:cs typeface="Calibri"/>
              </a:rPr>
              <a:t> </a:t>
            </a:r>
            <a:r>
              <a:rPr lang="en-US" sz="1600" err="1">
                <a:latin typeface="Calibri"/>
                <a:cs typeface="Calibri"/>
              </a:rPr>
              <a:t>sekä</a:t>
            </a:r>
            <a:r>
              <a:rPr lang="en-US" sz="1600">
                <a:latin typeface="Calibri"/>
                <a:cs typeface="Calibri"/>
              </a:rPr>
              <a:t> </a:t>
            </a:r>
            <a:r>
              <a:rPr lang="en-US" sz="1600" err="1">
                <a:latin typeface="Calibri"/>
                <a:cs typeface="Calibri"/>
              </a:rPr>
              <a:t>henkilökunnan</a:t>
            </a:r>
            <a:r>
              <a:rPr lang="en-US" sz="1600">
                <a:latin typeface="Calibri"/>
                <a:cs typeface="Calibri"/>
              </a:rPr>
              <a:t> </a:t>
            </a:r>
            <a:r>
              <a:rPr lang="en-US" sz="1600" err="1">
                <a:latin typeface="Calibri"/>
                <a:cs typeface="Calibri"/>
              </a:rPr>
              <a:t>että</a:t>
            </a:r>
            <a:r>
              <a:rPr lang="en-US" sz="1600">
                <a:latin typeface="Calibri"/>
                <a:cs typeface="Calibri"/>
              </a:rPr>
              <a:t> </a:t>
            </a:r>
            <a:r>
              <a:rPr lang="en-US" sz="1600" err="1">
                <a:latin typeface="Calibri"/>
                <a:cs typeface="Calibri"/>
              </a:rPr>
              <a:t>asiakkaiden</a:t>
            </a:r>
            <a:r>
              <a:rPr lang="en-US" sz="1600">
                <a:latin typeface="Calibri"/>
                <a:cs typeface="Calibri"/>
              </a:rPr>
              <a:t> </a:t>
            </a:r>
            <a:r>
              <a:rPr lang="en-US" sz="1600" err="1">
                <a:latin typeface="Calibri"/>
                <a:cs typeface="Calibri"/>
              </a:rPr>
              <a:t>kanssa</a:t>
            </a:r>
            <a:r>
              <a:rPr lang="en-US" sz="1600">
                <a:latin typeface="Calibri"/>
                <a:cs typeface="Calibri"/>
              </a:rPr>
              <a:t>. </a:t>
            </a:r>
            <a:endParaRPr lang="fi-FI" sz="160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EC7E6AE-CF4B-1FDD-CA5E-FBD4E782AD02}"/>
              </a:ext>
            </a:extLst>
          </p:cNvPr>
          <p:cNvSpPr txBox="1"/>
          <p:nvPr/>
        </p:nvSpPr>
        <p:spPr>
          <a:xfrm>
            <a:off x="2885166" y="3691150"/>
            <a:ext cx="2076301" cy="15542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3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1600" b="1">
                <a:solidFill>
                  <a:schemeClr val="accent4"/>
                </a:solidFill>
                <a:latin typeface="Century Gothic" panose="020B0502020202020204" pitchFamily="34" charset="0"/>
                <a:cs typeface="Calibri" panose="020F0502020204030204"/>
              </a:rPr>
              <a:t>HOUKUTTELEVAA?</a:t>
            </a:r>
            <a:endParaRPr lang="en-US" sz="160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800" b="1">
                <a:latin typeface="Century Gothic" panose="020B0502020202020204" pitchFamily="34" charset="0"/>
                <a:ea typeface="Calibri"/>
                <a:cs typeface="Calibri" panose="020F0502020204030204"/>
              </a:rPr>
              <a:t>VOIDAAN: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300" err="1">
                <a:ea typeface="Calibri" panose="020F0502020204030204"/>
                <a:cs typeface="Calibri" panose="020F0502020204030204"/>
              </a:rPr>
              <a:t>käyttää</a:t>
            </a:r>
            <a:r>
              <a:rPr lang="en-US" sz="1300">
                <a:ea typeface="Calibri" panose="020F0502020204030204"/>
                <a:cs typeface="Calibri" panose="020F0502020204030204"/>
              </a:rPr>
              <a:t> </a:t>
            </a:r>
            <a:r>
              <a:rPr lang="en-US" sz="1300" err="1">
                <a:ea typeface="Calibri" panose="020F0502020204030204"/>
                <a:cs typeface="Calibri" panose="020F0502020204030204"/>
              </a:rPr>
              <a:t>positiivisia</a:t>
            </a:r>
            <a:r>
              <a:rPr lang="en-US" sz="1300">
                <a:ea typeface="Calibri" panose="020F0502020204030204"/>
                <a:cs typeface="Calibri" panose="020F0502020204030204"/>
              </a:rPr>
              <a:t> </a:t>
            </a:r>
            <a:r>
              <a:rPr lang="en-US" sz="1300" err="1">
                <a:ea typeface="Calibri" panose="020F0502020204030204"/>
                <a:cs typeface="Calibri" panose="020F0502020204030204"/>
              </a:rPr>
              <a:t>ilmaisuja</a:t>
            </a:r>
            <a:r>
              <a:rPr lang="en-US" sz="1300">
                <a:ea typeface="Calibri" panose="020F0502020204030204"/>
                <a:cs typeface="Calibri" panose="020F0502020204030204"/>
              </a:rPr>
              <a:t> ja </a:t>
            </a:r>
            <a:r>
              <a:rPr lang="en-US" sz="1300" err="1">
                <a:ea typeface="Calibri" panose="020F0502020204030204"/>
                <a:cs typeface="Calibri" panose="020F0502020204030204"/>
              </a:rPr>
              <a:t>kuvia</a:t>
            </a:r>
            <a:r>
              <a:rPr lang="en-US" sz="1300">
                <a:ea typeface="Calibri" panose="020F0502020204030204"/>
                <a:cs typeface="Calibri" panose="020F0502020204030204"/>
              </a:rPr>
              <a:t> </a:t>
            </a:r>
            <a:r>
              <a:rPr lang="en-US" sz="1300" err="1">
                <a:ea typeface="Calibri" panose="020F0502020204030204"/>
                <a:cs typeface="Calibri" panose="020F0502020204030204"/>
              </a:rPr>
              <a:t>kiinnitämään</a:t>
            </a:r>
            <a:r>
              <a:rPr lang="en-US" sz="1300">
                <a:ea typeface="Calibri" panose="020F0502020204030204"/>
                <a:cs typeface="Calibri" panose="020F0502020204030204"/>
              </a:rPr>
              <a:t> </a:t>
            </a:r>
            <a:r>
              <a:rPr lang="en-US" sz="1300" err="1">
                <a:ea typeface="Calibri" panose="020F0502020204030204"/>
                <a:cs typeface="Calibri" panose="020F0502020204030204"/>
              </a:rPr>
              <a:t>huomiota</a:t>
            </a:r>
            <a:r>
              <a:rPr lang="en-US" sz="1300">
                <a:ea typeface="Calibri" panose="020F0502020204030204"/>
                <a:cs typeface="Calibri" panose="020F0502020204030204"/>
              </a:rPr>
              <a:t>; </a:t>
            </a:r>
            <a:r>
              <a:rPr lang="en-US" sz="1300" err="1">
                <a:ea typeface="Calibri" panose="020F0502020204030204"/>
                <a:cs typeface="Calibri" panose="020F0502020204030204"/>
              </a:rPr>
              <a:t>korostaa</a:t>
            </a:r>
            <a:r>
              <a:rPr lang="en-US" sz="1300">
                <a:ea typeface="Calibri" panose="020F0502020204030204"/>
                <a:cs typeface="Calibri" panose="020F0502020204030204"/>
              </a:rPr>
              <a:t> </a:t>
            </a:r>
            <a:r>
              <a:rPr lang="en-US" sz="1300" err="1">
                <a:ea typeface="Calibri" panose="020F0502020204030204"/>
                <a:cs typeface="Calibri" panose="020F0502020204030204"/>
              </a:rPr>
              <a:t>lisähyötyjä</a:t>
            </a:r>
            <a:endParaRPr lang="en-US" sz="13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51AF01A-7DC6-291F-F0F6-D5107CA6D346}"/>
              </a:ext>
            </a:extLst>
          </p:cNvPr>
          <p:cNvSpPr txBox="1"/>
          <p:nvPr/>
        </p:nvSpPr>
        <p:spPr>
          <a:xfrm>
            <a:off x="5213673" y="3691150"/>
            <a:ext cx="2076301" cy="15670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1300">
                <a:cs typeface="Calibri" panose="020F0502020204030204"/>
              </a:rPr>
              <a:t>Kuinka </a:t>
            </a:r>
            <a:r>
              <a:rPr lang="en-US" sz="1300" err="1">
                <a:cs typeface="Calibri" panose="020F0502020204030204"/>
              </a:rPr>
              <a:t>voimme</a:t>
            </a:r>
            <a:r>
              <a:rPr lang="en-US" sz="1300">
                <a:cs typeface="Calibri" panose="020F0502020204030204"/>
              </a:rPr>
              <a:t> </a:t>
            </a:r>
            <a:r>
              <a:rPr lang="en-US" sz="1300" err="1">
                <a:cs typeface="Calibri" panose="020F0502020204030204"/>
              </a:rPr>
              <a:t>hyödyntää</a:t>
            </a:r>
            <a:r>
              <a:rPr lang="en-US" sz="1300">
                <a:cs typeface="Calibri" panose="020F0502020204030204"/>
              </a:rPr>
              <a:t> </a:t>
            </a:r>
            <a:r>
              <a:rPr lang="en-US" sz="1600" b="1">
                <a:solidFill>
                  <a:schemeClr val="accent5"/>
                </a:solidFill>
                <a:latin typeface="Century Gothic" panose="020B0502020202020204" pitchFamily="34" charset="0"/>
                <a:cs typeface="Calibri" panose="020F0502020204030204"/>
              </a:rPr>
              <a:t>SOSIAALISTA</a:t>
            </a:r>
          </a:p>
          <a:p>
            <a:pPr>
              <a:lnSpc>
                <a:spcPts val="1550"/>
              </a:lnSpc>
            </a:pPr>
            <a:r>
              <a:rPr lang="en-US" sz="1600" b="1">
                <a:solidFill>
                  <a:schemeClr val="accent5"/>
                </a:solidFill>
                <a:latin typeface="Century Gothic" panose="020B0502020202020204" pitchFamily="34" charset="0"/>
                <a:cs typeface="Calibri" panose="020F0502020204030204"/>
              </a:rPr>
              <a:t>HALUTTAVUUTTA?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800" b="1">
                <a:latin typeface="Century Gothic" panose="020B0502020202020204" pitchFamily="34" charset="0"/>
                <a:ea typeface="Calibri"/>
                <a:cs typeface="Calibri" panose="020F0502020204030204"/>
              </a:rPr>
              <a:t>VOIDAAN: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300" err="1">
                <a:ea typeface="Calibri"/>
                <a:cs typeface="Calibri" panose="020F0502020204030204"/>
              </a:rPr>
              <a:t>kertoa</a:t>
            </a:r>
            <a:r>
              <a:rPr lang="en-US" sz="1300">
                <a:ea typeface="Calibri"/>
                <a:cs typeface="Calibri" panose="020F0502020204030204"/>
              </a:rPr>
              <a:t> </a:t>
            </a:r>
            <a:r>
              <a:rPr lang="en-US" sz="1300" err="1">
                <a:ea typeface="Calibri"/>
                <a:cs typeface="Calibri" panose="020F0502020204030204"/>
              </a:rPr>
              <a:t>mitä</a:t>
            </a:r>
            <a:r>
              <a:rPr lang="en-US" sz="1300">
                <a:ea typeface="Calibri"/>
                <a:cs typeface="Calibri" panose="020F0502020204030204"/>
              </a:rPr>
              <a:t> </a:t>
            </a:r>
            <a:r>
              <a:rPr lang="en-US" sz="1300" err="1">
                <a:ea typeface="Calibri"/>
                <a:cs typeface="Calibri" panose="020F0502020204030204"/>
              </a:rPr>
              <a:t>muut</a:t>
            </a:r>
            <a:r>
              <a:rPr lang="en-US" sz="1300">
                <a:ea typeface="Calibri"/>
                <a:cs typeface="Calibri" panose="020F0502020204030204"/>
              </a:rPr>
              <a:t> jo </a:t>
            </a:r>
            <a:r>
              <a:rPr lang="en-US" sz="1300" err="1">
                <a:ea typeface="Calibri"/>
                <a:cs typeface="Calibri" panose="020F0502020204030204"/>
              </a:rPr>
              <a:t>tekevät</a:t>
            </a:r>
            <a:r>
              <a:rPr lang="en-US" sz="1300">
                <a:ea typeface="Calibri"/>
                <a:cs typeface="Calibri" panose="020F0502020204030204"/>
              </a:rPr>
              <a:t>; </a:t>
            </a:r>
            <a:r>
              <a:rPr lang="en-US" sz="1300" err="1">
                <a:ea typeface="Calibri"/>
                <a:cs typeface="Calibri" panose="020F0502020204030204"/>
              </a:rPr>
              <a:t>vahvistaa</a:t>
            </a:r>
            <a:r>
              <a:rPr lang="en-US" sz="1300">
                <a:ea typeface="Calibri"/>
                <a:cs typeface="Calibri" panose="020F0502020204030204"/>
              </a:rPr>
              <a:t> </a:t>
            </a:r>
            <a:r>
              <a:rPr lang="en-US" sz="1300" err="1">
                <a:ea typeface="Calibri"/>
                <a:cs typeface="Calibri" panose="020F0502020204030204"/>
              </a:rPr>
              <a:t>haluttuun</a:t>
            </a:r>
            <a:r>
              <a:rPr lang="en-US" sz="1300">
                <a:ea typeface="Calibri"/>
                <a:cs typeface="Calibri" panose="020F0502020204030204"/>
              </a:rPr>
              <a:t> </a:t>
            </a:r>
            <a:r>
              <a:rPr lang="en-US" sz="1300" err="1">
                <a:ea typeface="Calibri"/>
                <a:cs typeface="Calibri" panose="020F0502020204030204"/>
              </a:rPr>
              <a:t>ryhmään</a:t>
            </a:r>
            <a:r>
              <a:rPr lang="en-US" sz="1300">
                <a:ea typeface="Calibri"/>
                <a:cs typeface="Calibri" panose="020F0502020204030204"/>
              </a:rPr>
              <a:t> </a:t>
            </a:r>
            <a:r>
              <a:rPr lang="en-US" sz="1300" err="1">
                <a:ea typeface="Calibri"/>
                <a:cs typeface="Calibri" panose="020F0502020204030204"/>
              </a:rPr>
              <a:t>kuulumista</a:t>
            </a:r>
            <a:endParaRPr lang="en-US" sz="1300">
              <a:ea typeface="Calibri"/>
              <a:cs typeface="Calibri" panose="020F0502020204030204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CB06A0D-3269-D317-62A3-C2EA59A099A3}"/>
              </a:ext>
            </a:extLst>
          </p:cNvPr>
          <p:cNvSpPr txBox="1"/>
          <p:nvPr/>
        </p:nvSpPr>
        <p:spPr>
          <a:xfrm>
            <a:off x="7482740" y="3691150"/>
            <a:ext cx="2076301" cy="18287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1300">
                <a:cs typeface="Calibri" panose="020F0502020204030204"/>
              </a:rPr>
              <a:t>Kuinka </a:t>
            </a:r>
            <a:r>
              <a:rPr lang="en-US" sz="1300" err="1">
                <a:cs typeface="Calibri" panose="020F0502020204030204"/>
              </a:rPr>
              <a:t>voimme</a:t>
            </a:r>
            <a:br>
              <a:rPr lang="en-US" sz="1600" b="1">
                <a:solidFill>
                  <a:schemeClr val="accent5"/>
                </a:solidFill>
                <a:latin typeface="Century Gothic" panose="020B0502020202020204" pitchFamily="34" charset="0"/>
                <a:cs typeface="Calibri" panose="020F0502020204030204"/>
              </a:rPr>
            </a:br>
            <a:r>
              <a:rPr lang="en-US" sz="1600" b="1">
                <a:solidFill>
                  <a:schemeClr val="accent6"/>
                </a:solidFill>
                <a:latin typeface="Century Gothic" panose="020B0502020202020204" pitchFamily="34" charset="0"/>
                <a:cs typeface="Calibri" panose="020F0502020204030204"/>
              </a:rPr>
              <a:t>AJOITTAA</a:t>
            </a:r>
          </a:p>
          <a:p>
            <a:pPr>
              <a:lnSpc>
                <a:spcPts val="1550"/>
              </a:lnSpc>
            </a:pPr>
            <a:r>
              <a:rPr lang="en-US" sz="1600" b="1">
                <a:solidFill>
                  <a:schemeClr val="accent6"/>
                </a:solidFill>
                <a:latin typeface="Century Gothic" panose="020B0502020202020204" pitchFamily="34" charset="0"/>
                <a:cs typeface="Calibri" panose="020F0502020204030204"/>
              </a:rPr>
              <a:t>OIVALTAVASTI?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800" b="1">
                <a:latin typeface="Century Gothic" panose="020B0502020202020204" pitchFamily="34" charset="0"/>
                <a:ea typeface="Calibri"/>
                <a:cs typeface="Calibri" panose="020F0502020204030204"/>
              </a:rPr>
              <a:t>VOIDAAN: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400" err="1">
                <a:ea typeface="Calibri"/>
                <a:cs typeface="Calibri" panose="020F0502020204030204"/>
              </a:rPr>
              <a:t>pyytää</a:t>
            </a:r>
            <a:r>
              <a:rPr lang="en-US" sz="1400">
                <a:ea typeface="Calibri"/>
                <a:cs typeface="Calibri" panose="020F0502020204030204"/>
              </a:rPr>
              <a:t> </a:t>
            </a:r>
            <a:r>
              <a:rPr lang="en-US" sz="1400" err="1">
                <a:ea typeface="Calibri"/>
                <a:cs typeface="Calibri" panose="020F0502020204030204"/>
              </a:rPr>
              <a:t>sitoutumaan</a:t>
            </a:r>
            <a:r>
              <a:rPr lang="en-US" sz="1400">
                <a:ea typeface="Calibri"/>
                <a:cs typeface="Calibri" panose="020F0502020204030204"/>
              </a:rPr>
              <a:t> </a:t>
            </a:r>
            <a:r>
              <a:rPr lang="en-US" sz="1400" err="1">
                <a:ea typeface="Calibri"/>
                <a:cs typeface="Calibri" panose="020F0502020204030204"/>
              </a:rPr>
              <a:t>etukäteen</a:t>
            </a:r>
            <a:r>
              <a:rPr lang="en-US" sz="1400">
                <a:ea typeface="Calibri"/>
                <a:cs typeface="Calibri" panose="020F0502020204030204"/>
              </a:rPr>
              <a:t>; </a:t>
            </a:r>
            <a:r>
              <a:rPr lang="en-US" sz="1400" err="1">
                <a:ea typeface="Calibri"/>
                <a:cs typeface="Calibri" panose="020F0502020204030204"/>
              </a:rPr>
              <a:t>korostaa</a:t>
            </a:r>
            <a:r>
              <a:rPr lang="en-US" sz="1400">
                <a:ea typeface="Calibri"/>
                <a:cs typeface="Calibri" panose="020F0502020204030204"/>
              </a:rPr>
              <a:t> </a:t>
            </a:r>
            <a:r>
              <a:rPr lang="en-US" sz="1400" err="1">
                <a:ea typeface="Calibri"/>
                <a:cs typeface="Calibri" panose="020F0502020204030204"/>
              </a:rPr>
              <a:t>välittömiä</a:t>
            </a:r>
            <a:r>
              <a:rPr lang="en-US" sz="1400">
                <a:ea typeface="Calibri"/>
                <a:cs typeface="Calibri" panose="020F0502020204030204"/>
              </a:rPr>
              <a:t> </a:t>
            </a:r>
            <a:r>
              <a:rPr lang="en-US" sz="1400" err="1">
                <a:ea typeface="Calibri"/>
                <a:cs typeface="Calibri" panose="020F0502020204030204"/>
              </a:rPr>
              <a:t>etuja</a:t>
            </a:r>
            <a:r>
              <a:rPr lang="en-US" sz="1400">
                <a:ea typeface="Calibri"/>
                <a:cs typeface="Calibri" panose="020F0502020204030204"/>
              </a:rPr>
              <a:t>; </a:t>
            </a:r>
            <a:r>
              <a:rPr lang="en-US" sz="1400" err="1">
                <a:ea typeface="Calibri"/>
                <a:cs typeface="Calibri" panose="020F0502020204030204"/>
              </a:rPr>
              <a:t>muistuttaa</a:t>
            </a:r>
            <a:r>
              <a:rPr lang="en-US" sz="1400">
                <a:ea typeface="Calibri"/>
                <a:cs typeface="Calibri" panose="020F0502020204030204"/>
              </a:rPr>
              <a:t> </a:t>
            </a:r>
            <a:r>
              <a:rPr lang="en-US" sz="1400" err="1">
                <a:ea typeface="Calibri"/>
                <a:cs typeface="Calibri" panose="020F0502020204030204"/>
              </a:rPr>
              <a:t>juuri</a:t>
            </a:r>
            <a:r>
              <a:rPr lang="en-US" sz="1400">
                <a:ea typeface="Calibri"/>
                <a:cs typeface="Calibri" panose="020F0502020204030204"/>
              </a:rPr>
              <a:t> </a:t>
            </a:r>
            <a:r>
              <a:rPr lang="en-US" sz="1400" err="1">
                <a:ea typeface="Calibri"/>
                <a:cs typeface="Calibri" panose="020F0502020204030204"/>
              </a:rPr>
              <a:t>oikeaan</a:t>
            </a:r>
            <a:r>
              <a:rPr lang="en-US" sz="1400">
                <a:ea typeface="Calibri"/>
                <a:cs typeface="Calibri" panose="020F0502020204030204"/>
              </a:rPr>
              <a:t> </a:t>
            </a:r>
            <a:r>
              <a:rPr lang="en-US" sz="1400" err="1">
                <a:ea typeface="Calibri"/>
                <a:cs typeface="Calibri" panose="020F0502020204030204"/>
              </a:rPr>
              <a:t>aikaan</a:t>
            </a:r>
            <a:endParaRPr lang="en-US" sz="1400">
              <a:ea typeface="Calibri"/>
              <a:cs typeface="Calibri" panose="020F0502020204030204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AB981720-3604-ECEE-93DA-2ADD18F9777D}"/>
              </a:ext>
            </a:extLst>
          </p:cNvPr>
          <p:cNvSpPr txBox="1"/>
          <p:nvPr/>
        </p:nvSpPr>
        <p:spPr>
          <a:xfrm>
            <a:off x="10132142" y="3691150"/>
            <a:ext cx="1754393" cy="17851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800" b="1">
                <a:latin typeface="Century Gothic" panose="020B0502020202020204" pitchFamily="34" charset="0"/>
                <a:ea typeface="Calibri"/>
                <a:cs typeface="Calibri" panose="020F0502020204030204"/>
              </a:rPr>
              <a:t>+ LISÄKSI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400">
                <a:cs typeface="Calibri" panose="020F0502020204030204"/>
              </a:rPr>
              <a:t>Kuinka </a:t>
            </a:r>
            <a:r>
              <a:rPr lang="en-US" sz="1400" err="1">
                <a:cs typeface="Calibri" panose="020F0502020204030204"/>
              </a:rPr>
              <a:t>voimme</a:t>
            </a:r>
            <a:r>
              <a:rPr lang="en-US" sz="1400">
                <a:cs typeface="Calibri" panose="020F0502020204030204"/>
              </a:rPr>
              <a:t> </a:t>
            </a:r>
            <a:r>
              <a:rPr lang="en-US" sz="1400" err="1">
                <a:cs typeface="Calibri" panose="020F0502020204030204"/>
              </a:rPr>
              <a:t>lisätä</a:t>
            </a:r>
            <a:r>
              <a:rPr lang="en-US" sz="1400">
                <a:cs typeface="Calibri" panose="020F0502020204030204"/>
              </a:rPr>
              <a:t> </a:t>
            </a:r>
            <a:r>
              <a:rPr lang="en-US" sz="1400" err="1">
                <a:cs typeface="Calibri" panose="020F0502020204030204"/>
              </a:rPr>
              <a:t>työntekijöiden</a:t>
            </a:r>
            <a:r>
              <a:rPr lang="en-US" sz="1400">
                <a:cs typeface="Calibri" panose="020F0502020204030204"/>
              </a:rPr>
              <a:t> ja/tai </a:t>
            </a:r>
            <a:r>
              <a:rPr lang="en-US" sz="1400" err="1">
                <a:cs typeface="Calibri" panose="020F0502020204030204"/>
              </a:rPr>
              <a:t>asiakkaiden</a:t>
            </a:r>
            <a:r>
              <a:rPr lang="en-US" sz="1400">
                <a:cs typeface="Calibri" panose="020F0502020204030204"/>
              </a:rPr>
              <a:t> </a:t>
            </a:r>
            <a:r>
              <a:rPr lang="en-US" sz="1300" b="1">
                <a:latin typeface="Century Gothic" panose="020B0502020202020204" pitchFamily="34" charset="0"/>
                <a:cs typeface="Calibri" panose="020F0502020204030204"/>
              </a:rPr>
              <a:t>SITOUTUMISTA</a:t>
            </a:r>
            <a:r>
              <a:rPr lang="en-US" sz="1400">
                <a:cs typeface="Calibri" panose="020F0502020204030204"/>
              </a:rPr>
              <a:t> </a:t>
            </a:r>
            <a:r>
              <a:rPr lang="en-US" sz="1400" err="1">
                <a:cs typeface="Calibri" panose="020F0502020204030204"/>
              </a:rPr>
              <a:t>ruokahävikin</a:t>
            </a:r>
            <a:r>
              <a:rPr lang="en-US" sz="1400">
                <a:cs typeface="Calibri" panose="020F0502020204030204"/>
              </a:rPr>
              <a:t> </a:t>
            </a:r>
            <a:r>
              <a:rPr lang="en-US" sz="1400" err="1">
                <a:cs typeface="Calibri" panose="020F0502020204030204"/>
              </a:rPr>
              <a:t>vähentämiseen</a:t>
            </a:r>
            <a:r>
              <a:rPr lang="en-US" sz="1400">
                <a:cs typeface="Calibri" panose="020F0502020204030204"/>
              </a:rPr>
              <a:t>?</a:t>
            </a:r>
            <a:endParaRPr lang="en-US" sz="1400">
              <a:ea typeface="Calibri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400">
                <a:ea typeface="Calibri"/>
                <a:cs typeface="Calibri" panose="020F0502020204030204"/>
              </a:rPr>
              <a:t> </a:t>
            </a:r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CA72A586-7786-DF1C-EE28-A5FDC2A44437}"/>
              </a:ext>
            </a:extLst>
          </p:cNvPr>
          <p:cNvCxnSpPr/>
          <p:nvPr/>
        </p:nvCxnSpPr>
        <p:spPr>
          <a:xfrm>
            <a:off x="648929" y="4377916"/>
            <a:ext cx="200096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>
            <a:extLst>
              <a:ext uri="{FF2B5EF4-FFF2-40B4-BE49-F238E27FC236}">
                <a16:creationId xmlns:a16="http://schemas.microsoft.com/office/drawing/2014/main" id="{F5A56785-6415-0EF9-94BC-9980ABDEC0ED}"/>
              </a:ext>
            </a:extLst>
          </p:cNvPr>
          <p:cNvCxnSpPr/>
          <p:nvPr/>
        </p:nvCxnSpPr>
        <p:spPr>
          <a:xfrm>
            <a:off x="2884129" y="4377916"/>
            <a:ext cx="2000965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>
            <a:extLst>
              <a:ext uri="{FF2B5EF4-FFF2-40B4-BE49-F238E27FC236}">
                <a16:creationId xmlns:a16="http://schemas.microsoft.com/office/drawing/2014/main" id="{77C6A1F0-4136-F91B-6433-84AEA667FD30}"/>
              </a:ext>
            </a:extLst>
          </p:cNvPr>
          <p:cNvCxnSpPr/>
          <p:nvPr/>
        </p:nvCxnSpPr>
        <p:spPr>
          <a:xfrm>
            <a:off x="5220929" y="4377916"/>
            <a:ext cx="200096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>
            <a:extLst>
              <a:ext uri="{FF2B5EF4-FFF2-40B4-BE49-F238E27FC236}">
                <a16:creationId xmlns:a16="http://schemas.microsoft.com/office/drawing/2014/main" id="{DB1E6BF2-5E61-F9EF-D7AB-6BBBB92BA013}"/>
              </a:ext>
            </a:extLst>
          </p:cNvPr>
          <p:cNvCxnSpPr/>
          <p:nvPr/>
        </p:nvCxnSpPr>
        <p:spPr>
          <a:xfrm>
            <a:off x="7481529" y="4377916"/>
            <a:ext cx="200096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>
            <a:extLst>
              <a:ext uri="{FF2B5EF4-FFF2-40B4-BE49-F238E27FC236}">
                <a16:creationId xmlns:a16="http://schemas.microsoft.com/office/drawing/2014/main" id="{5920D2A3-08EB-58DC-2A5D-E8BAC0C78084}"/>
              </a:ext>
            </a:extLst>
          </p:cNvPr>
          <p:cNvCxnSpPr>
            <a:cxnSpLocks/>
          </p:cNvCxnSpPr>
          <p:nvPr/>
        </p:nvCxnSpPr>
        <p:spPr>
          <a:xfrm>
            <a:off x="9879041" y="3691150"/>
            <a:ext cx="0" cy="217300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45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7AEE005-0D86-DFE2-4A74-AD66052835CB}"/>
              </a:ext>
            </a:extLst>
          </p:cNvPr>
          <p:cNvSpPr txBox="1">
            <a:spLocks/>
          </p:cNvSpPr>
          <p:nvPr/>
        </p:nvSpPr>
        <p:spPr>
          <a:xfrm>
            <a:off x="615475" y="823989"/>
            <a:ext cx="9483213" cy="7615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600" err="1">
                <a:ea typeface="Calibri Light"/>
                <a:cs typeface="Calibri Light"/>
              </a:rPr>
              <a:t>Tuuppausten</a:t>
            </a:r>
            <a:r>
              <a:rPr lang="en-US" sz="3600">
                <a:ea typeface="Calibri Light"/>
                <a:cs typeface="Calibri Light"/>
              </a:rPr>
              <a:t> </a:t>
            </a:r>
            <a:r>
              <a:rPr lang="en-US" sz="3600" err="1">
                <a:ea typeface="Calibri Light"/>
                <a:cs typeface="Calibri Light"/>
              </a:rPr>
              <a:t>idealista</a:t>
            </a:r>
            <a:endParaRPr lang="fi-FI" sz="360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906D5C5-59A3-CE69-4BD2-98A571671CE4}"/>
              </a:ext>
            </a:extLst>
          </p:cNvPr>
          <p:cNvSpPr txBox="1"/>
          <p:nvPr/>
        </p:nvSpPr>
        <p:spPr>
          <a:xfrm>
            <a:off x="648928" y="424879"/>
            <a:ext cx="74921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ESIMERKKI: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8EF19665-A48F-1934-95EE-AA844F41A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5830"/>
              </p:ext>
            </p:extLst>
          </p:nvPr>
        </p:nvGraphicFramePr>
        <p:xfrm>
          <a:off x="648928" y="1771264"/>
          <a:ext cx="10101134" cy="34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960">
                  <a:extLst>
                    <a:ext uri="{9D8B030D-6E8A-4147-A177-3AD203B41FA5}">
                      <a16:colId xmlns:a16="http://schemas.microsoft.com/office/drawing/2014/main" val="2378933968"/>
                    </a:ext>
                  </a:extLst>
                </a:gridCol>
                <a:gridCol w="6853174">
                  <a:extLst>
                    <a:ext uri="{9D8B030D-6E8A-4147-A177-3AD203B41FA5}">
                      <a16:colId xmlns:a16="http://schemas.microsoft.com/office/drawing/2014/main" val="1254212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Varastossa</a:t>
                      </a:r>
                      <a:endParaRPr lang="fi-FI" sz="1500" b="1" i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err="1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Varastossa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: </a:t>
                      </a:r>
                      <a:r>
                        <a:rPr lang="en-US" sz="1400" b="0" err="1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samaa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0" err="1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raaka-ainetta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0" err="1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hyödynnetään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0" err="1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useissa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0" err="1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eri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0" err="1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ruokalajeissa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 / </a:t>
                      </a:r>
                      <a:r>
                        <a:rPr lang="en-US" sz="1400" b="0" err="1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raaka-aineiden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0" err="1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osat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0" err="1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hyödynnettään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0" err="1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tarkasti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 / </a:t>
                      </a:r>
                      <a:r>
                        <a:rPr lang="en-US" sz="1400" b="0" err="1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järjestelmällisyys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 (FIFO, FEFO)  / </a:t>
                      </a:r>
                      <a:r>
                        <a:rPr lang="en-US" sz="1400" b="0" err="1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selkeät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0" err="1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päiväysmerkinnät</a:t>
                      </a:r>
                      <a:endParaRPr lang="en-US" sz="1400" b="0">
                        <a:solidFill>
                          <a:schemeClr val="tx1"/>
                        </a:solidFill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241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Ruokalista</a:t>
                      </a:r>
                      <a:endParaRPr lang="en-US" sz="1500" b="1"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err="1">
                          <a:ea typeface="Calibri"/>
                          <a:cs typeface="Calibri"/>
                        </a:rPr>
                        <a:t>Ruokalistasuunnittelussa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: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paljon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hävikkiä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aiheuttavat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ruokalajit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pois /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muokataan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reseptiikkaa</a:t>
                      </a:r>
                      <a:endParaRPr lang="en-US" sz="1400"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162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Ruuanvalmistus</a:t>
                      </a:r>
                      <a:endParaRPr lang="en-US" sz="1500" b="1"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err="1">
                          <a:ea typeface="Calibri"/>
                          <a:cs typeface="Calibri"/>
                        </a:rPr>
                        <a:t>Ruuanvalmistuksessa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: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osavalmistus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,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lisää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tarpeen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mukaan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/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asiakasmäärän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ennakointi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645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Annoskoot</a:t>
                      </a:r>
                      <a:endParaRPr lang="en-US" sz="1500" b="1"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err="1">
                          <a:ea typeface="Calibri"/>
                          <a:cs typeface="Calibri"/>
                        </a:rPr>
                        <a:t>Annoskoot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: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pienemmät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annoskoot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/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eri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annoskokoja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/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tarjotaan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valmiiksi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annosteltuna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 </a:t>
                      </a: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92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Ruoka-astioiden</a:t>
                      </a:r>
                      <a:r>
                        <a:rPr lang="en-US" sz="1500" b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 </a:t>
                      </a: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koko</a:t>
                      </a:r>
                      <a:endParaRPr lang="en-US" sz="1500" b="1"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err="1">
                          <a:ea typeface="Calibri"/>
                          <a:cs typeface="Calibri"/>
                        </a:rPr>
                        <a:t>Astiat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: 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pienemmät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tarjoiluastiat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ja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ottimet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  /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pienemmät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asiakkaiden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ruoka-astiat</a:t>
                      </a:r>
                      <a:endParaRPr lang="en-US" sz="1400"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76109"/>
                  </a:ext>
                </a:extLst>
              </a:tr>
              <a:tr h="349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Tarjoilu</a:t>
                      </a:r>
                      <a:endParaRPr lang="en-US" sz="1500" b="1"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err="1">
                          <a:ea typeface="Calibri"/>
                          <a:cs typeface="Calibri"/>
                        </a:rPr>
                        <a:t>Tarjoilu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: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linjastoa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täydennetään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harkiten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ja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pienemmistä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tarjoiluastioista</a:t>
                      </a:r>
                      <a:endParaRPr lang="en-US" sz="1400"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449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Muistuta</a:t>
                      </a:r>
                      <a:r>
                        <a:rPr lang="en-US" sz="1500" b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 </a:t>
                      </a: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oikea-aikaisesti</a:t>
                      </a:r>
                      <a:endParaRPr lang="en-US" sz="1500" b="1"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err="1">
                          <a:ea typeface="Calibri"/>
                          <a:cs typeface="Calibri"/>
                        </a:rPr>
                        <a:t>Muistuta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oikea-aikaisesti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: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asiakkaille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muistutetaan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santsausmahdollisuudesta</a:t>
                      </a:r>
                      <a:endParaRPr lang="en-US" sz="1400"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337882"/>
                  </a:ext>
                </a:extLst>
              </a:tr>
              <a:tr h="349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Asiakkaat</a:t>
                      </a:r>
                      <a:endParaRPr lang="en-US" sz="1500" b="1"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061131"/>
                  </a:ext>
                </a:extLst>
              </a:tr>
              <a:tr h="349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Työtekijät</a:t>
                      </a:r>
                      <a:endParaRPr lang="en-US" sz="1500" b="1"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469066"/>
                  </a:ext>
                </a:extLst>
              </a:tr>
            </a:tbl>
          </a:graphicData>
        </a:graphic>
      </p:graphicFrame>
      <p:sp>
        <p:nvSpPr>
          <p:cNvPr id="15" name="textruta 14">
            <a:extLst>
              <a:ext uri="{FF2B5EF4-FFF2-40B4-BE49-F238E27FC236}">
                <a16:creationId xmlns:a16="http://schemas.microsoft.com/office/drawing/2014/main" id="{66E45319-2C05-2406-705A-5FB516C57856}"/>
              </a:ext>
            </a:extLst>
          </p:cNvPr>
          <p:cNvSpPr txBox="1"/>
          <p:nvPr/>
        </p:nvSpPr>
        <p:spPr>
          <a:xfrm>
            <a:off x="648928" y="5589614"/>
            <a:ext cx="2141164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1200" b="1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/>
              </a:rPr>
              <a:t>Lisää</a:t>
            </a:r>
            <a:r>
              <a:rPr lang="en-US" sz="120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200" b="1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/>
              </a:rPr>
              <a:t>vinkkejä</a:t>
            </a:r>
            <a:r>
              <a:rPr lang="en-US" sz="120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200" b="1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/>
              </a:rPr>
              <a:t>ruokahävikin</a:t>
            </a:r>
            <a:r>
              <a:rPr lang="en-US" sz="120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200" b="1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/>
              </a:rPr>
              <a:t>vähentämiseksi</a:t>
            </a:r>
            <a:r>
              <a:rPr lang="en-US" sz="120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200" b="1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/>
              </a:rPr>
              <a:t>ravintoloissa</a:t>
            </a:r>
            <a:r>
              <a:rPr lang="en-US" sz="120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/>
              </a:rPr>
              <a:t> ja </a:t>
            </a:r>
            <a:r>
              <a:rPr lang="en-US" sz="1200" b="1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/>
              </a:rPr>
              <a:t>ammattikeittiöissä</a:t>
            </a:r>
            <a:r>
              <a:rPr lang="en-US" sz="1200" b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/>
              </a:rPr>
              <a:t>: </a:t>
            </a:r>
            <a:endParaRPr lang="en-US" sz="1200" b="1">
              <a:solidFill>
                <a:schemeClr val="accent2"/>
              </a:solidFill>
              <a:latin typeface="Century Gothic" panose="020B0502020202020204" pitchFamily="34" charset="0"/>
              <a:ea typeface="Calibri"/>
              <a:cs typeface="Calibri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E0CF844-02D5-9D36-94EE-ACB8E95BA1B7}"/>
              </a:ext>
            </a:extLst>
          </p:cNvPr>
          <p:cNvSpPr txBox="1"/>
          <p:nvPr/>
        </p:nvSpPr>
        <p:spPr>
          <a:xfrm>
            <a:off x="2965938" y="5577891"/>
            <a:ext cx="6518990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900">
                <a:cs typeface="Calibri" panose="020F0502020204030204"/>
              </a:rPr>
              <a:t>Laurea-</a:t>
            </a:r>
            <a:r>
              <a:rPr lang="en-US" sz="900" err="1">
                <a:cs typeface="Calibri" panose="020F0502020204030204"/>
              </a:rPr>
              <a:t>ammattikorkeakoulun</a:t>
            </a:r>
            <a:r>
              <a:rPr lang="en-US" sz="900">
                <a:cs typeface="Calibri" panose="020F0502020204030204"/>
              </a:rPr>
              <a:t> </a:t>
            </a:r>
            <a:r>
              <a:rPr lang="en-US" sz="900" err="1">
                <a:cs typeface="Calibri" panose="020F0502020204030204"/>
              </a:rPr>
              <a:t>erillisjulkaisussa</a:t>
            </a:r>
            <a:r>
              <a:rPr lang="en-US" sz="900">
                <a:cs typeface="Calibri" panose="020F0502020204030204"/>
              </a:rPr>
              <a:t>, </a:t>
            </a:r>
            <a:r>
              <a:rPr lang="en-US" sz="900" i="1" err="1">
                <a:cs typeface="Calibri" panose="020F0502020204030204"/>
              </a:rPr>
              <a:t>Ravintolat</a:t>
            </a:r>
            <a:r>
              <a:rPr lang="en-US" sz="900" i="1">
                <a:cs typeface="Calibri" panose="020F0502020204030204"/>
              </a:rPr>
              <a:t> </a:t>
            </a:r>
            <a:r>
              <a:rPr lang="en-US" sz="900" i="1" err="1">
                <a:cs typeface="Calibri" panose="020F0502020204030204"/>
              </a:rPr>
              <a:t>hiilijalanjäljillä</a:t>
            </a:r>
            <a:r>
              <a:rPr lang="en-US" sz="900" i="1">
                <a:cs typeface="Calibri" panose="020F0502020204030204"/>
              </a:rPr>
              <a:t>, Mission Zero Foodprint -</a:t>
            </a:r>
            <a:r>
              <a:rPr lang="en-US" sz="900" i="1" err="1">
                <a:cs typeface="Calibri" panose="020F0502020204030204"/>
              </a:rPr>
              <a:t>työkirja</a:t>
            </a:r>
            <a:r>
              <a:rPr lang="en-US" sz="900">
                <a:cs typeface="Calibri" panose="020F0502020204030204"/>
              </a:rPr>
              <a:t>, IDEAPANKKI </a:t>
            </a:r>
            <a:r>
              <a:rPr lang="en-US" sz="900" err="1">
                <a:cs typeface="Calibri" panose="020F0502020204030204"/>
              </a:rPr>
              <a:t>sivulla</a:t>
            </a:r>
            <a:r>
              <a:rPr lang="en-US" sz="900">
                <a:cs typeface="Calibri" panose="020F0502020204030204"/>
              </a:rPr>
              <a:t> 74 </a:t>
            </a:r>
            <a:r>
              <a:rPr lang="en-US" sz="900">
                <a:ea typeface="+mn-lt"/>
                <a:cs typeface="+mn-lt"/>
              </a:rPr>
              <a:t>(</a:t>
            </a:r>
            <a:r>
              <a:rPr lang="en-US" sz="900">
                <a:ea typeface="+mn-lt"/>
                <a:cs typeface="+mn-lt"/>
                <a:hlinkClick r:id="rId2"/>
              </a:rPr>
              <a:t>https://gastropajat.fi/wp-content/uploads/2022/10/Laurean-Erillisjulkaisu_Ravintolat-hiilijalanjaljilla-1.pdf</a:t>
            </a:r>
            <a:r>
              <a:rPr lang="en-US" sz="900">
                <a:ea typeface="+mn-lt"/>
                <a:cs typeface="+mn-lt"/>
              </a:rPr>
              <a:t>)</a:t>
            </a:r>
            <a:endParaRPr lang="en-US" sz="900">
              <a:cs typeface="Calibri" panose="020F0502020204030204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900" err="1">
                <a:cs typeface="Calibri" panose="020F0502020204030204"/>
              </a:rPr>
              <a:t>Seinäjoen</a:t>
            </a:r>
            <a:r>
              <a:rPr lang="en-US" sz="900">
                <a:cs typeface="Calibri" panose="020F0502020204030204"/>
              </a:rPr>
              <a:t> </a:t>
            </a:r>
            <a:r>
              <a:rPr lang="en-US" sz="900" err="1">
                <a:cs typeface="Calibri" panose="020F0502020204030204"/>
              </a:rPr>
              <a:t>ammattikorkeakoulu</a:t>
            </a:r>
            <a:r>
              <a:rPr lang="en-US" sz="900">
                <a:cs typeface="Calibri" panose="020F0502020204030204"/>
              </a:rPr>
              <a:t> ja </a:t>
            </a:r>
            <a:r>
              <a:rPr lang="en-US" sz="900" err="1">
                <a:cs typeface="Calibri" panose="020F0502020204030204"/>
              </a:rPr>
              <a:t>Vaasan</a:t>
            </a:r>
            <a:r>
              <a:rPr lang="en-US" sz="900">
                <a:cs typeface="Calibri" panose="020F0502020204030204"/>
              </a:rPr>
              <a:t> </a:t>
            </a:r>
            <a:r>
              <a:rPr lang="en-US" sz="900" err="1">
                <a:cs typeface="Calibri" panose="020F0502020204030204"/>
              </a:rPr>
              <a:t>yliopisto</a:t>
            </a:r>
            <a:r>
              <a:rPr lang="en-US" sz="900">
                <a:cs typeface="Calibri" panose="020F0502020204030204"/>
              </a:rPr>
              <a:t>, </a:t>
            </a:r>
            <a:r>
              <a:rPr lang="en-US" sz="900" err="1">
                <a:cs typeface="Calibri" panose="020F0502020204030204"/>
              </a:rPr>
              <a:t>Opas</a:t>
            </a:r>
            <a:r>
              <a:rPr lang="en-US" sz="900">
                <a:cs typeface="Calibri" panose="020F0502020204030204"/>
              </a:rPr>
              <a:t> </a:t>
            </a:r>
            <a:r>
              <a:rPr lang="en-US" sz="900" err="1">
                <a:cs typeface="Calibri" panose="020F0502020204030204"/>
              </a:rPr>
              <a:t>ruokahävikin</a:t>
            </a:r>
            <a:r>
              <a:rPr lang="en-US" sz="900">
                <a:cs typeface="Calibri" panose="020F0502020204030204"/>
              </a:rPr>
              <a:t> </a:t>
            </a:r>
            <a:r>
              <a:rPr lang="en-US" sz="900" err="1">
                <a:cs typeface="Calibri" panose="020F0502020204030204"/>
              </a:rPr>
              <a:t>vähentämiseen</a:t>
            </a:r>
            <a:r>
              <a:rPr lang="en-US" sz="900">
                <a:cs typeface="Calibri" panose="020F0502020204030204"/>
              </a:rPr>
              <a:t> </a:t>
            </a:r>
            <a:r>
              <a:rPr lang="en-US" sz="900" err="1">
                <a:cs typeface="Calibri" panose="020F0502020204030204"/>
              </a:rPr>
              <a:t>ammattikeittiöissä</a:t>
            </a:r>
            <a:r>
              <a:rPr lang="en-US" sz="900">
                <a:cs typeface="Calibri" panose="020F0502020204030204"/>
              </a:rPr>
              <a:t>, VINKKEJÄ RUOKAHÄVIKIN HALLINTAAN JA VÄHENTÄMISEEN RUOKALISTAN SUUNNITTELUSTA JÄTTEIDEN PALAUTUSPISTEELLE </a:t>
            </a:r>
            <a:r>
              <a:rPr lang="en-US" sz="900" err="1">
                <a:cs typeface="Calibri" panose="020F0502020204030204"/>
              </a:rPr>
              <a:t>sivut</a:t>
            </a:r>
            <a:r>
              <a:rPr lang="en-US" sz="900">
                <a:cs typeface="Calibri" panose="020F0502020204030204"/>
              </a:rPr>
              <a:t> 12–14</a:t>
            </a:r>
            <a:br>
              <a:rPr lang="en-US" sz="900">
                <a:cs typeface="Calibri" panose="020F0502020204030204"/>
              </a:rPr>
            </a:br>
            <a:r>
              <a:rPr lang="en-US" sz="900">
                <a:cs typeface="Calibri" panose="020F0502020204030204"/>
              </a:rPr>
              <a:t>(</a:t>
            </a:r>
            <a:r>
              <a:rPr lang="en-US" sz="900">
                <a:ea typeface="+mn-lt"/>
                <a:cs typeface="+mn-lt"/>
                <a:hlinkClick r:id="rId3"/>
              </a:rPr>
              <a:t>https://sites.uwasa.fi/wasteinsight/materiaalipankki/</a:t>
            </a:r>
            <a:r>
              <a:rPr lang="en-US" sz="900">
                <a:ea typeface="+mn-lt"/>
                <a:cs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782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7AEE005-0D86-DFE2-4A74-AD66052835CB}"/>
              </a:ext>
            </a:extLst>
          </p:cNvPr>
          <p:cNvSpPr txBox="1">
            <a:spLocks/>
          </p:cNvSpPr>
          <p:nvPr/>
        </p:nvSpPr>
        <p:spPr>
          <a:xfrm>
            <a:off x="615475" y="823989"/>
            <a:ext cx="9483213" cy="7615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600" err="1">
                <a:ea typeface="Calibri Light"/>
                <a:cs typeface="Calibri Light"/>
              </a:rPr>
              <a:t>Tuuppauksia</a:t>
            </a:r>
            <a:r>
              <a:rPr lang="en-US" sz="3600">
                <a:ea typeface="Calibri Light"/>
                <a:cs typeface="Calibri Light"/>
              </a:rPr>
              <a:t> </a:t>
            </a:r>
            <a:r>
              <a:rPr lang="en-US" sz="3600" err="1">
                <a:ea typeface="Calibri Light"/>
                <a:cs typeface="Calibri Light"/>
              </a:rPr>
              <a:t>meillä</a:t>
            </a:r>
            <a:endParaRPr lang="fi-FI" sz="360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906D5C5-59A3-CE69-4BD2-98A571671CE4}"/>
              </a:ext>
            </a:extLst>
          </p:cNvPr>
          <p:cNvSpPr txBox="1"/>
          <p:nvPr/>
        </p:nvSpPr>
        <p:spPr>
          <a:xfrm>
            <a:off x="648928" y="424879"/>
            <a:ext cx="74921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ESIMERKKI: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8EF19665-A48F-1934-95EE-AA844F41A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4022"/>
              </p:ext>
            </p:extLst>
          </p:nvPr>
        </p:nvGraphicFramePr>
        <p:xfrm>
          <a:off x="648928" y="1771264"/>
          <a:ext cx="3247960" cy="249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960">
                  <a:extLst>
                    <a:ext uri="{9D8B030D-6E8A-4147-A177-3AD203B41FA5}">
                      <a16:colId xmlns:a16="http://schemas.microsoft.com/office/drawing/2014/main" val="23789339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Varastossa</a:t>
                      </a:r>
                      <a:endParaRPr lang="fi-FI" sz="1500" b="1" i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241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Ruokalista</a:t>
                      </a:r>
                      <a:endParaRPr lang="en-US" sz="1500" b="1"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162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Ruuanvalmistus</a:t>
                      </a:r>
                      <a:endParaRPr lang="en-US" sz="1500" b="1"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645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Annoskoot</a:t>
                      </a:r>
                      <a:endParaRPr lang="en-US" sz="1500" b="1"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92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Ruoka-astioiden</a:t>
                      </a:r>
                      <a:r>
                        <a:rPr lang="en-US" sz="1500" b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 </a:t>
                      </a: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koko</a:t>
                      </a:r>
                      <a:endParaRPr lang="en-US" sz="1500" b="1"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76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Muistuta</a:t>
                      </a:r>
                      <a:r>
                        <a:rPr lang="en-US" sz="1500" b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 </a:t>
                      </a:r>
                      <a:r>
                        <a:rPr lang="en-US" sz="1500" b="1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oikea-aikaisesti</a:t>
                      </a:r>
                      <a:endParaRPr lang="en-US" sz="1500" b="1"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337882"/>
                  </a:ext>
                </a:extLst>
              </a:tr>
              <a:tr h="349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Tarkkana</a:t>
                      </a:r>
                      <a:r>
                        <a:rPr lang="en-US" sz="1500" b="1" i="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 </a:t>
                      </a:r>
                      <a:r>
                        <a:rPr lang="en-US" sz="1500" b="1" i="0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tarjoiluhävikin</a:t>
                      </a:r>
                      <a:r>
                        <a:rPr lang="en-US" sz="1500" b="1" i="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 </a:t>
                      </a:r>
                      <a:r>
                        <a:rPr lang="en-US" sz="1500" b="1" i="0" err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kanssa</a:t>
                      </a:r>
                      <a:r>
                        <a:rPr lang="en-US" sz="1500" b="1" i="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!</a:t>
                      </a:r>
                      <a:endParaRPr lang="en-US" sz="1500" b="1" i="0"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0" marR="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061131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9B08BDFE-02C7-2A7B-7081-BFE52F46DA42}"/>
              </a:ext>
            </a:extLst>
          </p:cNvPr>
          <p:cNvSpPr txBox="1"/>
          <p:nvPr/>
        </p:nvSpPr>
        <p:spPr>
          <a:xfrm>
            <a:off x="4395017" y="1707640"/>
            <a:ext cx="6466945" cy="391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Ehdotukseni</a:t>
            </a:r>
            <a:r>
              <a:rPr lang="en-US" sz="18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8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ruokahävikin</a:t>
            </a:r>
            <a:r>
              <a:rPr lang="en-US" sz="18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US" sz="18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vähentämiseksi</a:t>
            </a:r>
            <a:r>
              <a:rPr lang="en-US" sz="18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: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DDAEBE3D-95F9-12F2-10F2-1CF12383044A}"/>
              </a:ext>
            </a:extLst>
          </p:cNvPr>
          <p:cNvCxnSpPr>
            <a:cxnSpLocks/>
          </p:cNvCxnSpPr>
          <p:nvPr/>
        </p:nvCxnSpPr>
        <p:spPr>
          <a:xfrm>
            <a:off x="3927420" y="1736417"/>
            <a:ext cx="0" cy="4261733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>
            <a:extLst>
              <a:ext uri="{FF2B5EF4-FFF2-40B4-BE49-F238E27FC236}">
                <a16:creationId xmlns:a16="http://schemas.microsoft.com/office/drawing/2014/main" id="{ADD51FD5-11FE-C0DF-ABAD-44AF87588D9C}"/>
              </a:ext>
            </a:extLst>
          </p:cNvPr>
          <p:cNvSpPr txBox="1"/>
          <p:nvPr/>
        </p:nvSpPr>
        <p:spPr>
          <a:xfrm>
            <a:off x="4395017" y="2127317"/>
            <a:ext cx="5330872" cy="62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500" i="1" err="1">
                <a:cs typeface="Calibri" panose="020F0502020204030204"/>
              </a:rPr>
              <a:t>Kirjaa</a:t>
            </a:r>
            <a:r>
              <a:rPr lang="en-US" sz="1500" i="1">
                <a:cs typeface="Calibri" panose="020F0502020204030204"/>
              </a:rPr>
              <a:t> </a:t>
            </a:r>
            <a:r>
              <a:rPr lang="en-US" sz="1500" i="1" err="1">
                <a:cs typeface="Calibri" panose="020F0502020204030204"/>
              </a:rPr>
              <a:t>tähän</a:t>
            </a:r>
            <a:r>
              <a:rPr lang="en-US" sz="1500" i="1">
                <a:cs typeface="Calibri" panose="020F0502020204030204"/>
              </a:rPr>
              <a:t> </a:t>
            </a:r>
            <a:r>
              <a:rPr lang="en-US" sz="1500" i="1" err="1">
                <a:cs typeface="Calibri" panose="020F0502020204030204"/>
              </a:rPr>
              <a:t>ideasi</a:t>
            </a:r>
            <a:r>
              <a:rPr lang="en-US" sz="1500" i="1">
                <a:cs typeface="Calibri" panose="020F0502020204030204"/>
              </a:rPr>
              <a:t>. </a:t>
            </a:r>
            <a:r>
              <a:rPr lang="en-US" sz="1500" i="1" err="1">
                <a:cs typeface="Calibri" panose="020F0502020204030204"/>
              </a:rPr>
              <a:t>Kommentoi</a:t>
            </a:r>
            <a:r>
              <a:rPr lang="en-US" sz="1500" i="1">
                <a:cs typeface="Calibri" panose="020F0502020204030204"/>
              </a:rPr>
              <a:t> ja </a:t>
            </a:r>
            <a:r>
              <a:rPr lang="en-US" sz="1500" i="1" err="1">
                <a:cs typeface="Calibri" panose="020F0502020204030204"/>
              </a:rPr>
              <a:t>rikasta</a:t>
            </a:r>
            <a:r>
              <a:rPr lang="en-US" sz="1500" i="1">
                <a:cs typeface="Calibri" panose="020F0502020204030204"/>
              </a:rPr>
              <a:t> </a:t>
            </a:r>
            <a:r>
              <a:rPr lang="en-US" sz="1500" i="1" err="1">
                <a:cs typeface="Calibri" panose="020F0502020204030204"/>
              </a:rPr>
              <a:t>muiden</a:t>
            </a:r>
            <a:r>
              <a:rPr lang="en-US" sz="1500" i="1">
                <a:cs typeface="Calibri" panose="020F0502020204030204"/>
              </a:rPr>
              <a:t> </a:t>
            </a:r>
            <a:r>
              <a:rPr lang="en-US" sz="1500" i="1" err="1">
                <a:cs typeface="Calibri" panose="020F0502020204030204"/>
              </a:rPr>
              <a:t>ehdotuksia</a:t>
            </a:r>
            <a:r>
              <a:rPr lang="en-US" sz="1500" i="1">
                <a:cs typeface="Calibri" panose="020F0502020204030204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500" i="1" err="1">
                <a:cs typeface="Calibri" panose="020F0502020204030204"/>
              </a:rPr>
              <a:t>Valitaan</a:t>
            </a:r>
            <a:r>
              <a:rPr lang="en-US" sz="1500" i="1">
                <a:cs typeface="Calibri" panose="020F0502020204030204"/>
              </a:rPr>
              <a:t> </a:t>
            </a:r>
            <a:r>
              <a:rPr lang="en-US" sz="1500" i="1" err="1">
                <a:cs typeface="Calibri" panose="020F0502020204030204"/>
              </a:rPr>
              <a:t>yhdessä</a:t>
            </a:r>
            <a:r>
              <a:rPr lang="en-US" sz="1500" i="1">
                <a:cs typeface="Calibri" panose="020F0502020204030204"/>
              </a:rPr>
              <a:t> ”</a:t>
            </a:r>
            <a:r>
              <a:rPr lang="en-US" sz="1500" i="1" err="1">
                <a:cs typeface="Calibri" panose="020F0502020204030204"/>
              </a:rPr>
              <a:t>kuukauden</a:t>
            </a:r>
            <a:r>
              <a:rPr lang="en-US" sz="1500" i="1">
                <a:cs typeface="Calibri" panose="020F0502020204030204"/>
              </a:rPr>
              <a:t> </a:t>
            </a:r>
            <a:r>
              <a:rPr lang="en-US" sz="1500" i="1" err="1">
                <a:cs typeface="Calibri" panose="020F0502020204030204"/>
              </a:rPr>
              <a:t>kokeilu</a:t>
            </a:r>
            <a:r>
              <a:rPr lang="en-US" sz="1500" i="1">
                <a:cs typeface="Calibri" panose="020F0502020204030204"/>
              </a:rPr>
              <a:t>”.</a:t>
            </a:r>
            <a:endParaRPr lang="en-US" sz="1500" i="1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030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12C96183-AE03-318E-D5D4-1D552679DD3E}"/>
              </a:ext>
            </a:extLst>
          </p:cNvPr>
          <p:cNvSpPr/>
          <p:nvPr/>
        </p:nvSpPr>
        <p:spPr>
          <a:xfrm>
            <a:off x="3661359" y="1778807"/>
            <a:ext cx="7678551" cy="4067811"/>
          </a:xfrm>
          <a:prstGeom prst="roundRect">
            <a:avLst>
              <a:gd name="adj" fmla="val 30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7AEE005-0D86-DFE2-4A74-AD66052835CB}"/>
              </a:ext>
            </a:extLst>
          </p:cNvPr>
          <p:cNvSpPr txBox="1">
            <a:spLocks/>
          </p:cNvSpPr>
          <p:nvPr/>
        </p:nvSpPr>
        <p:spPr>
          <a:xfrm>
            <a:off x="615475" y="823989"/>
            <a:ext cx="9483213" cy="7615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600" err="1">
                <a:cs typeface="Calibri Light"/>
              </a:rPr>
              <a:t>Kehitetään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kokeillen</a:t>
            </a:r>
            <a:r>
              <a:rPr lang="en-US" sz="3600">
                <a:cs typeface="Calibri Light"/>
              </a:rPr>
              <a:t> -</a:t>
            </a:r>
            <a:r>
              <a:rPr lang="en-US" sz="3600" err="1">
                <a:cs typeface="Calibri Light"/>
              </a:rPr>
              <a:t>taulukko</a:t>
            </a:r>
            <a:endParaRPr lang="fi-FI" sz="360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906D5C5-59A3-CE69-4BD2-98A571671CE4}"/>
              </a:ext>
            </a:extLst>
          </p:cNvPr>
          <p:cNvSpPr txBox="1"/>
          <p:nvPr/>
        </p:nvSpPr>
        <p:spPr>
          <a:xfrm>
            <a:off x="648928" y="424879"/>
            <a:ext cx="74921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ESIMERKKI: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48BE3054-4B15-A97E-1805-28A56A0BF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80137"/>
              </p:ext>
            </p:extLst>
          </p:nvPr>
        </p:nvGraphicFramePr>
        <p:xfrm>
          <a:off x="3952884" y="1971130"/>
          <a:ext cx="7095500" cy="36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100">
                  <a:extLst>
                    <a:ext uri="{9D8B030D-6E8A-4147-A177-3AD203B41FA5}">
                      <a16:colId xmlns:a16="http://schemas.microsoft.com/office/drawing/2014/main" val="335464773"/>
                    </a:ext>
                  </a:extLst>
                </a:gridCol>
                <a:gridCol w="1419100">
                  <a:extLst>
                    <a:ext uri="{9D8B030D-6E8A-4147-A177-3AD203B41FA5}">
                      <a16:colId xmlns:a16="http://schemas.microsoft.com/office/drawing/2014/main" val="2661515743"/>
                    </a:ext>
                  </a:extLst>
                </a:gridCol>
                <a:gridCol w="1419100">
                  <a:extLst>
                    <a:ext uri="{9D8B030D-6E8A-4147-A177-3AD203B41FA5}">
                      <a16:colId xmlns:a16="http://schemas.microsoft.com/office/drawing/2014/main" val="3529843920"/>
                    </a:ext>
                  </a:extLst>
                </a:gridCol>
                <a:gridCol w="1419100">
                  <a:extLst>
                    <a:ext uri="{9D8B030D-6E8A-4147-A177-3AD203B41FA5}">
                      <a16:colId xmlns:a16="http://schemas.microsoft.com/office/drawing/2014/main" val="365392436"/>
                    </a:ext>
                  </a:extLst>
                </a:gridCol>
                <a:gridCol w="1419100">
                  <a:extLst>
                    <a:ext uri="{9D8B030D-6E8A-4147-A177-3AD203B41FA5}">
                      <a16:colId xmlns:a16="http://schemas.microsoft.com/office/drawing/2014/main" val="2903554204"/>
                    </a:ext>
                  </a:extLst>
                </a:gridCol>
              </a:tblGrid>
              <a:tr h="6407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1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Toimenpide</a:t>
                      </a:r>
                      <a:r>
                        <a:rPr lang="en-US" sz="1500" b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n-US" sz="1500" b="1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tavoite</a:t>
                      </a:r>
                      <a:endParaRPr lang="en-US" sz="150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Vastuu-henkilö</a:t>
                      </a:r>
                      <a:r>
                        <a:rPr lang="en-US" sz="1500" b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(t)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Ajankohta</a:t>
                      </a:r>
                      <a:endParaRPr lang="en-US" sz="1500" b="1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Toteutus</a:t>
                      </a:r>
                      <a:endParaRPr lang="en-US" sz="1500" b="1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Tulokset</a:t>
                      </a:r>
                      <a:endParaRPr lang="en-US" sz="1500" b="1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6852422"/>
                  </a:ext>
                </a:extLst>
              </a:tr>
              <a:tr h="14976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0527267"/>
                  </a:ext>
                </a:extLst>
              </a:tr>
              <a:tr h="14976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5966713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39324-7F2B-8183-2F53-D82F9F6AC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29" y="1795687"/>
            <a:ext cx="2606890" cy="435133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1500" err="1">
                <a:cs typeface="Calibri"/>
              </a:rPr>
              <a:t>Kokeiluun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valitut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ideat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kirjataan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ylös</a:t>
            </a:r>
            <a:r>
              <a:rPr lang="en-US" sz="1500">
                <a:cs typeface="Calibri"/>
              </a:rPr>
              <a:t>: </a:t>
            </a:r>
          </a:p>
          <a:p>
            <a:pPr marL="544050" lvl="1" indent="-249750">
              <a:lnSpc>
                <a:spcPct val="100000"/>
              </a:lnSpc>
            </a:pPr>
            <a:r>
              <a:rPr lang="en-US" sz="1500" err="1">
                <a:cs typeface="Calibri"/>
              </a:rPr>
              <a:t>Mitä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kokeillaan</a:t>
            </a:r>
            <a:r>
              <a:rPr lang="en-US" sz="1500">
                <a:cs typeface="Calibri"/>
              </a:rPr>
              <a:t>? </a:t>
            </a:r>
            <a:endParaRPr lang="en-US" sz="1500">
              <a:ea typeface="Calibri"/>
              <a:cs typeface="Calibri"/>
            </a:endParaRPr>
          </a:p>
          <a:p>
            <a:pPr marL="544050" lvl="1" indent="-249750">
              <a:lnSpc>
                <a:spcPct val="100000"/>
              </a:lnSpc>
            </a:pPr>
            <a:r>
              <a:rPr lang="en-US" sz="1500">
                <a:cs typeface="Calibri"/>
              </a:rPr>
              <a:t>Kuka on </a:t>
            </a:r>
            <a:r>
              <a:rPr lang="en-US" sz="1500" err="1">
                <a:cs typeface="Calibri"/>
              </a:rPr>
              <a:t>vastuuhenkilö</a:t>
            </a:r>
            <a:r>
              <a:rPr lang="en-US" sz="1500">
                <a:cs typeface="Calibri"/>
              </a:rPr>
              <a:t>?</a:t>
            </a:r>
            <a:endParaRPr lang="en-US" sz="1500">
              <a:ea typeface="Calibri"/>
              <a:cs typeface="Calibri"/>
            </a:endParaRPr>
          </a:p>
          <a:p>
            <a:pPr marL="544050" lvl="1" indent="-249750">
              <a:lnSpc>
                <a:spcPct val="100000"/>
              </a:lnSpc>
            </a:pPr>
            <a:r>
              <a:rPr lang="en-US" sz="1500" err="1">
                <a:cs typeface="Calibri"/>
              </a:rPr>
              <a:t>Mikä</a:t>
            </a:r>
            <a:r>
              <a:rPr lang="en-US" sz="1500">
                <a:cs typeface="Calibri"/>
              </a:rPr>
              <a:t> on </a:t>
            </a:r>
            <a:r>
              <a:rPr lang="en-US" sz="1500" err="1">
                <a:cs typeface="Calibri"/>
              </a:rPr>
              <a:t>kokeilun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ajanjakso</a:t>
            </a:r>
            <a:r>
              <a:rPr lang="en-US" sz="1500">
                <a:cs typeface="Calibri"/>
              </a:rPr>
              <a:t>? </a:t>
            </a:r>
            <a:endParaRPr lang="en-US" sz="1500">
              <a:ea typeface="Calibri"/>
              <a:cs typeface="Calibri"/>
            </a:endParaRPr>
          </a:p>
          <a:p>
            <a:pPr marL="544050" lvl="1" indent="-249750">
              <a:lnSpc>
                <a:spcPct val="100000"/>
              </a:lnSpc>
            </a:pPr>
            <a:r>
              <a:rPr lang="en-US" sz="1500" err="1">
                <a:cs typeface="Calibri"/>
              </a:rPr>
              <a:t>Lyhyt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kuvaus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konkreettisesta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toteutuksesta</a:t>
            </a:r>
            <a:r>
              <a:rPr lang="en-US" sz="1500">
                <a:cs typeface="Calibri"/>
              </a:rPr>
              <a:t>.</a:t>
            </a:r>
            <a:endParaRPr lang="en-US" sz="1500">
              <a:ea typeface="Calibri"/>
              <a:cs typeface="Calibri"/>
            </a:endParaRPr>
          </a:p>
          <a:p>
            <a:pPr marL="544050" lvl="1" indent="-249750">
              <a:lnSpc>
                <a:spcPct val="100000"/>
              </a:lnSpc>
            </a:pPr>
            <a:r>
              <a:rPr lang="en-US" sz="1500">
                <a:cs typeface="Calibri"/>
              </a:rPr>
              <a:t>Miten </a:t>
            </a:r>
            <a:r>
              <a:rPr lang="en-US" sz="1500" err="1">
                <a:cs typeface="Calibri"/>
              </a:rPr>
              <a:t>tuloksia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mitataan</a:t>
            </a:r>
            <a:r>
              <a:rPr lang="en-US" sz="1500">
                <a:cs typeface="Calibri"/>
              </a:rPr>
              <a:t> (</a:t>
            </a:r>
            <a:r>
              <a:rPr lang="en-US" sz="1500" err="1">
                <a:cs typeface="Calibri"/>
              </a:rPr>
              <a:t>seurataan</a:t>
            </a:r>
            <a:r>
              <a:rPr lang="en-US" sz="1500">
                <a:cs typeface="Calibri"/>
              </a:rPr>
              <a:t>)?</a:t>
            </a:r>
            <a:endParaRPr lang="en-US" sz="1500"/>
          </a:p>
          <a:p>
            <a:r>
              <a:rPr lang="en-US" sz="1500" err="1">
                <a:cs typeface="Calibri"/>
              </a:rPr>
              <a:t>Taulukko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voi</a:t>
            </a:r>
            <a:r>
              <a:rPr lang="en-US" sz="1500">
                <a:cs typeface="Calibri"/>
              </a:rPr>
              <a:t> olla </a:t>
            </a:r>
            <a:r>
              <a:rPr lang="en-US" sz="1500" err="1">
                <a:cs typeface="Calibri"/>
              </a:rPr>
              <a:t>esim</a:t>
            </a:r>
            <a:r>
              <a:rPr lang="en-US" sz="1500">
                <a:cs typeface="Calibri"/>
              </a:rPr>
              <a:t>. </a:t>
            </a:r>
            <a:r>
              <a:rPr lang="en-US" sz="1500" err="1">
                <a:cs typeface="Calibri"/>
              </a:rPr>
              <a:t>seinälle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kiinnitetty</a:t>
            </a:r>
            <a:r>
              <a:rPr lang="en-US" sz="1500">
                <a:cs typeface="Calibri"/>
              </a:rPr>
              <a:t> A3-tuloste.</a:t>
            </a:r>
            <a:endParaRPr lang="en-US" sz="1500">
              <a:ea typeface="Calibri"/>
              <a:cs typeface="Calibri"/>
            </a:endParaRPr>
          </a:p>
          <a:p>
            <a:pPr lvl="1" indent="-571500">
              <a:buFont typeface="Courier New" panose="020B0604020202020204" pitchFamily="34" charset="0"/>
              <a:buChar char="o"/>
            </a:pPr>
            <a:endParaRPr lang="en-US" sz="1500">
              <a:cs typeface="Calibri"/>
            </a:endParaRPr>
          </a:p>
          <a:p>
            <a:pPr marL="114300" lvl="1" indent="0">
              <a:buNone/>
            </a:pPr>
            <a:endParaRPr lang="en-US" sz="1500">
              <a:cs typeface="Calibri"/>
            </a:endParaRPr>
          </a:p>
          <a:p>
            <a:pPr lvl="1" indent="-571500">
              <a:buFont typeface="Courier New" panose="020B0604020202020204" pitchFamily="34" charset="0"/>
              <a:buChar char="o"/>
            </a:pPr>
            <a:endParaRPr lang="en-US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26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7AEE005-0D86-DFE2-4A74-AD66052835CB}"/>
              </a:ext>
            </a:extLst>
          </p:cNvPr>
          <p:cNvSpPr txBox="1">
            <a:spLocks/>
          </p:cNvSpPr>
          <p:nvPr/>
        </p:nvSpPr>
        <p:spPr>
          <a:xfrm>
            <a:off x="6919293" y="823988"/>
            <a:ext cx="4920599" cy="119403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600" err="1">
                <a:ea typeface="Calibri Light"/>
                <a:cs typeface="Calibri Light"/>
              </a:rPr>
              <a:t>Henkilöstön</a:t>
            </a:r>
            <a:r>
              <a:rPr lang="en-US" sz="3600">
                <a:ea typeface="Calibri Light"/>
                <a:cs typeface="Calibri Light"/>
              </a:rPr>
              <a:t> </a:t>
            </a:r>
            <a:r>
              <a:rPr lang="en-US" sz="3600" err="1">
                <a:ea typeface="Calibri Light"/>
                <a:cs typeface="Calibri Light"/>
              </a:rPr>
              <a:t>sitouttaminen</a:t>
            </a:r>
            <a:endParaRPr lang="fi-FI" sz="360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906D5C5-59A3-CE69-4BD2-98A571671CE4}"/>
              </a:ext>
            </a:extLst>
          </p:cNvPr>
          <p:cNvSpPr txBox="1"/>
          <p:nvPr/>
        </p:nvSpPr>
        <p:spPr>
          <a:xfrm>
            <a:off x="6952746" y="424879"/>
            <a:ext cx="74921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ESIMERKKI: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44DC2-D0C5-7C8E-A52D-6056A0CF6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746" y="2334096"/>
            <a:ext cx="4712781" cy="435133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1500">
                <a:cs typeface="Calibri"/>
              </a:rPr>
              <a:t>Magneettitaulu ja siihen kiinnitettävät magneetit muistuttavat ja kannustavat kiinnittämään huomiota hävikkiä vähentäviin toimenpiteisiin. </a:t>
            </a:r>
          </a:p>
          <a:p>
            <a:r>
              <a:rPr lang="fi-FI" sz="1500"/>
              <a:t>22 erilaista </a:t>
            </a:r>
            <a:r>
              <a:rPr lang="fi-FI" sz="1500" b="1"/>
              <a:t>magneettia</a:t>
            </a:r>
            <a:r>
              <a:rPr lang="fi-FI" sz="1500"/>
              <a:t>, jotka toimivat vastauksena kysymykseen ”Miten minä osallistun hävikin vähentämiseen tänään?” </a:t>
            </a:r>
            <a:endParaRPr lang="en-US" sz="1500">
              <a:cs typeface="Calibri"/>
            </a:endParaRPr>
          </a:p>
          <a:p>
            <a:pPr indent="0">
              <a:buNone/>
            </a:pPr>
            <a:r>
              <a:rPr lang="fi-FI" sz="1200" i="1"/>
              <a:t>sekä </a:t>
            </a:r>
            <a:endParaRPr lang="fi-FI" sz="1200" i="1">
              <a:cs typeface="Calibri" panose="020F0502020204030204"/>
            </a:endParaRPr>
          </a:p>
          <a:p>
            <a:r>
              <a:rPr lang="fi-FI" sz="1500" b="1"/>
              <a:t>juliste</a:t>
            </a:r>
            <a:r>
              <a:rPr lang="fi-FI" sz="1500"/>
              <a:t>, johon magneetit kiinnitetään.</a:t>
            </a:r>
            <a:endParaRPr lang="fi-FI" sz="1500">
              <a:cs typeface="Calibri"/>
            </a:endParaRPr>
          </a:p>
          <a:p>
            <a:r>
              <a:rPr lang="fi-FI" sz="1200" b="1">
                <a:latin typeface="Century Gothic" panose="020B0502020202020204" pitchFamily="34" charset="0"/>
                <a:cs typeface="Calibri"/>
              </a:rPr>
              <a:t>KÄYTTÖ: </a:t>
            </a:r>
            <a:r>
              <a:rPr lang="fi-FI" sz="1500">
                <a:cs typeface="Calibri"/>
              </a:rPr>
              <a:t>Jokainen valitsee yhden magneetin ja kiinnittää sen julistepohjaan sovitusti - esim. päivittäin tai kerran viikossa. Työkalun vastuuhenkilö tyhjentää julistepohjan magneeteista päivittäin tai viikoittain.</a:t>
            </a:r>
            <a:endParaRPr lang="en-US" sz="1500">
              <a:cs typeface="Calibri" panose="020F0502020204030204"/>
            </a:endParaRPr>
          </a:p>
          <a:p>
            <a:r>
              <a:rPr lang="fi-FI" sz="1300">
                <a:ea typeface="+mn-lt"/>
                <a:cs typeface="+mn-lt"/>
                <a:hlinkClick r:id="rId2"/>
              </a:rPr>
              <a:t>https://sites.uwasa.fi/wasteinsight/materiaalipankki/</a:t>
            </a:r>
            <a:r>
              <a:rPr lang="fi-FI" sz="1300">
                <a:ea typeface="+mn-lt"/>
                <a:cs typeface="+mn-lt"/>
              </a:rPr>
              <a:t> [Jatkuvan parantamisen toimintamalli &amp; työkalut - </a:t>
            </a:r>
            <a:r>
              <a:rPr lang="fi-FI" sz="1300" err="1">
                <a:ea typeface="+mn-lt"/>
                <a:cs typeface="+mn-lt"/>
              </a:rPr>
              <a:t>NextGen</a:t>
            </a:r>
            <a:r>
              <a:rPr lang="fi-FI" sz="1300">
                <a:ea typeface="+mn-lt"/>
                <a:cs typeface="+mn-lt"/>
              </a:rPr>
              <a:t>]</a:t>
            </a:r>
            <a:endParaRPr lang="fi-FI" sz="1300">
              <a:ea typeface="Calibri"/>
              <a:cs typeface="Calibri" panose="020F0502020204030204"/>
            </a:endParaRPr>
          </a:p>
          <a:p>
            <a:endParaRPr lang="fi-FI" sz="1500">
              <a:ea typeface="Calibri"/>
              <a:cs typeface="Calibri" panose="020F0502020204030204"/>
            </a:endParaRPr>
          </a:p>
        </p:txBody>
      </p:sp>
      <p:pic>
        <p:nvPicPr>
          <p:cNvPr id="7" name="Bildobjekt 6" descr="En bild som visar text, skärmbild, Teckensnitt, diagram&#10;&#10;AI-genererat innehåll kan vara felaktigt.">
            <a:extLst>
              <a:ext uri="{FF2B5EF4-FFF2-40B4-BE49-F238E27FC236}">
                <a16:creationId xmlns:a16="http://schemas.microsoft.com/office/drawing/2014/main" id="{85323AE7-ACDF-E27D-2B4C-65963BBFE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79" y="311728"/>
            <a:ext cx="4362662" cy="6234545"/>
          </a:xfrm>
          <a:prstGeom prst="rect">
            <a:avLst/>
          </a:prstGeom>
        </p:spPr>
      </p:pic>
      <p:pic>
        <p:nvPicPr>
          <p:cNvPr id="12" name="Bildobjekt 11" descr="En bild som visar text, skärmbild, Teckensnitt, visitkort&#10;&#10;AI-genererat innehåll kan vara felaktigt.">
            <a:extLst>
              <a:ext uri="{FF2B5EF4-FFF2-40B4-BE49-F238E27FC236}">
                <a16:creationId xmlns:a16="http://schemas.microsoft.com/office/drawing/2014/main" id="{61E1A8DA-0E46-63EE-37E8-260333654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443" y="1702821"/>
            <a:ext cx="2185916" cy="34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26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D6509-9874-A5FA-0400-DD252C61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468351"/>
            <a:ext cx="9483213" cy="1222337"/>
          </a:xfrm>
        </p:spPr>
        <p:txBody>
          <a:bodyPr anchor="t">
            <a:normAutofit/>
          </a:bodyPr>
          <a:lstStyle/>
          <a:p>
            <a:r>
              <a:rPr lang="en-US" sz="3600" err="1">
                <a:cs typeface="Calibri Light"/>
              </a:rPr>
              <a:t>M</a:t>
            </a:r>
            <a:r>
              <a:rPr lang="en-US" sz="3600" b="1" err="1">
                <a:cs typeface="Calibri Light"/>
              </a:rPr>
              <a:t>ittaaminen</a:t>
            </a:r>
            <a:r>
              <a:rPr lang="en-US" sz="3600" b="1">
                <a:cs typeface="Calibri Light"/>
              </a:rPr>
              <a:t> on </a:t>
            </a:r>
            <a:r>
              <a:rPr lang="en-US" sz="3600" b="1" err="1">
                <a:cs typeface="Calibri Light"/>
              </a:rPr>
              <a:t>kehittämisen</a:t>
            </a:r>
            <a:r>
              <a:rPr lang="en-US" sz="3600" b="1">
                <a:cs typeface="Calibri Light"/>
              </a:rPr>
              <a:t> A ja O</a:t>
            </a:r>
            <a:endParaRPr lang="fi-FI" sz="36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17E937-8AE9-1D46-D4BA-05A550DFF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708707"/>
            <a:ext cx="343241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err="1">
                <a:solidFill>
                  <a:schemeClr val="tx2"/>
                </a:solidFill>
                <a:cs typeface="Calibri Light"/>
              </a:rPr>
              <a:t>Ruokahävikin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vähentäminen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on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jatkuvaa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työtä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!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Sitoutumista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sovittuihin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toimintatapoihin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pitää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ylläpitää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.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Työntekijöiden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pitää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kokea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,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että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hävikin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punnitsemisesta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on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hyötyä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err="1">
                <a:solidFill>
                  <a:schemeClr val="tx2"/>
                </a:solidFill>
                <a:cs typeface="Calibri Light"/>
              </a:rPr>
              <a:t>Tavoitteena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on,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että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päivittäinen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punnitseminen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muuttuu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rutiiniksi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 –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kuten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muutkin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ravintolan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tärkeät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1800" err="1">
                <a:solidFill>
                  <a:schemeClr val="tx2"/>
                </a:solidFill>
                <a:cs typeface="Calibri Light"/>
              </a:rPr>
              <a:t>työtehtävät</a:t>
            </a:r>
            <a:r>
              <a:rPr lang="en-US" sz="1800">
                <a:solidFill>
                  <a:schemeClr val="tx2"/>
                </a:solidFill>
                <a:cs typeface="Calibri Light"/>
              </a:rPr>
              <a:t>.</a:t>
            </a:r>
            <a:endParaRPr lang="fi-FI" sz="1800">
              <a:solidFill>
                <a:schemeClr val="tx2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639320B-AFA6-DB3B-3C15-9D847E78FDF3}"/>
              </a:ext>
            </a:extLst>
          </p:cNvPr>
          <p:cNvSpPr txBox="1"/>
          <p:nvPr/>
        </p:nvSpPr>
        <p:spPr>
          <a:xfrm>
            <a:off x="5075397" y="1736417"/>
            <a:ext cx="5620311" cy="400109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500">
                <a:ea typeface="Calibri" panose="020F0502020204030204"/>
                <a:cs typeface="Calibri" panose="020F0502020204030204"/>
              </a:rPr>
              <a:t>Kun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päätös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ruokahävikin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mittaamisesta</a:t>
            </a:r>
            <a:r>
              <a:rPr lang="en-US" sz="1500">
                <a:ea typeface="Calibri" panose="020F0502020204030204"/>
                <a:cs typeface="Calibri" panose="020F0502020204030204"/>
              </a:rPr>
              <a:t> on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tehty</a:t>
            </a:r>
            <a:r>
              <a:rPr lang="en-US" sz="1500">
                <a:ea typeface="Calibri" panose="020F0502020204030204"/>
                <a:cs typeface="Calibri" panose="020F0502020204030204"/>
              </a:rPr>
              <a:t>,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esihenkilöt</a:t>
            </a:r>
            <a:r>
              <a:rPr lang="en-US" sz="1500">
                <a:ea typeface="Calibri" panose="020F0502020204030204"/>
                <a:cs typeface="Calibri" panose="020F0502020204030204"/>
              </a:rPr>
              <a:t> ja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työntekijät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sopivat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yhdessä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mittaamisen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käytännöt</a:t>
            </a:r>
            <a:r>
              <a:rPr lang="en-US" sz="1500">
                <a:ea typeface="Calibri" panose="020F0502020204030204"/>
                <a:cs typeface="Calibri" panose="020F0502020204030204"/>
              </a:rPr>
              <a:t>, mm.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biojäteastioiden</a:t>
            </a:r>
            <a:r>
              <a:rPr lang="en-US" sz="1500">
                <a:ea typeface="Calibri" panose="020F0502020204030204"/>
                <a:cs typeface="Calibri" panose="020F0502020204030204"/>
              </a:rPr>
              <a:t> ja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vaakojen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paikat</a:t>
            </a:r>
            <a:r>
              <a:rPr lang="en-US" sz="1500">
                <a:ea typeface="Calibri" panose="020F0502020204030204"/>
                <a:cs typeface="Calibri" panose="020F0502020204030204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200" b="1">
                <a:latin typeface="Century Gothic" panose="020B0502020202020204" pitchFamily="34" charset="0"/>
                <a:ea typeface="Calibri" panose="020F0502020204030204"/>
                <a:cs typeface="Calibri" panose="020F0502020204030204"/>
              </a:rPr>
              <a:t>KESKUSTELLAAN, SOVITAAN JA KIRJATAAN YLÖS:</a:t>
            </a:r>
          </a:p>
          <a:p>
            <a:pPr marL="28440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err="1">
                <a:ea typeface="Calibri" panose="020F0502020204030204"/>
                <a:cs typeface="Calibri" panose="020F0502020204030204"/>
              </a:rPr>
              <a:t>Miksi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ruokahävikin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punnitseminen</a:t>
            </a:r>
            <a:r>
              <a:rPr lang="en-US" sz="1500">
                <a:ea typeface="Calibri" panose="020F0502020204030204"/>
                <a:cs typeface="Calibri" panose="020F0502020204030204"/>
              </a:rPr>
              <a:t> on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tärkeää</a:t>
            </a:r>
            <a:r>
              <a:rPr lang="en-US" sz="1500">
                <a:ea typeface="Calibri" panose="020F0502020204030204"/>
                <a:cs typeface="Calibri" panose="020F0502020204030204"/>
              </a:rPr>
              <a:t>? </a:t>
            </a:r>
          </a:p>
          <a:p>
            <a:pPr marL="28440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err="1">
                <a:ea typeface="Calibri" panose="020F0502020204030204"/>
                <a:cs typeface="Calibri" panose="020F0502020204030204"/>
              </a:rPr>
              <a:t>Mitä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mittausdatalla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tehdään</a:t>
            </a:r>
            <a:r>
              <a:rPr lang="en-US" sz="1500">
                <a:ea typeface="Calibri" panose="020F0502020204030204"/>
                <a:cs typeface="Calibri" panose="020F0502020204030204"/>
              </a:rPr>
              <a:t>?</a:t>
            </a:r>
          </a:p>
          <a:p>
            <a:pPr marL="28440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>
                <a:ea typeface="Calibri" panose="020F0502020204030204"/>
                <a:cs typeface="Calibri" panose="020F0502020204030204"/>
              </a:rPr>
              <a:t>Miten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minä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voin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seurata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hävikin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kehittymistä</a:t>
            </a:r>
            <a:r>
              <a:rPr lang="en-US" sz="1500">
                <a:ea typeface="Calibri" panose="020F0502020204030204"/>
                <a:cs typeface="Calibri" panose="020F0502020204030204"/>
              </a:rPr>
              <a:t>? </a:t>
            </a:r>
          </a:p>
          <a:p>
            <a:pPr marL="28440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>
                <a:ea typeface="Calibri" panose="020F0502020204030204"/>
                <a:cs typeface="Calibri" panose="020F0502020204030204"/>
              </a:rPr>
              <a:t>Miten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tulokset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vaikuttavat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minun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työhöni</a:t>
            </a:r>
            <a:r>
              <a:rPr lang="en-US" sz="1500">
                <a:ea typeface="Calibri" panose="020F0502020204030204"/>
                <a:cs typeface="Calibri" panose="020F0502020204030204"/>
              </a:rPr>
              <a:t>?</a:t>
            </a:r>
          </a:p>
          <a:p>
            <a:pPr marL="28440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>
                <a:ea typeface="Calibri" panose="020F0502020204030204"/>
                <a:cs typeface="Calibri" panose="020F0502020204030204"/>
              </a:rPr>
              <a:t>Miten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teemme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ruokahävikin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punnitsemisesta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sujuvan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rutiinin</a:t>
            </a:r>
            <a:r>
              <a:rPr lang="en-US" sz="1500">
                <a:ea typeface="Calibri" panose="020F0502020204030204"/>
                <a:cs typeface="Calibri" panose="020F0502020204030204"/>
              </a:rPr>
              <a:t>? </a:t>
            </a:r>
          </a:p>
          <a:p>
            <a:pPr marL="28440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>
                <a:ea typeface="Calibri" panose="020F0502020204030204"/>
                <a:cs typeface="Calibri" panose="020F0502020204030204"/>
              </a:rPr>
              <a:t>Miten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voisimme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helpottaa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punnitsemista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kiireisimpinä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aikoina</a:t>
            </a:r>
            <a:r>
              <a:rPr lang="en-US" sz="1500">
                <a:ea typeface="Calibri" panose="020F0502020204030204"/>
                <a:cs typeface="Calibri" panose="020F0502020204030204"/>
              </a:rPr>
              <a:t>?</a:t>
            </a:r>
          </a:p>
          <a:p>
            <a:pPr marL="28440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err="1">
                <a:ea typeface="Calibri" panose="020F0502020204030204"/>
                <a:cs typeface="Calibri" panose="020F0502020204030204"/>
              </a:rPr>
              <a:t>Pitäisikö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meidän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nimetä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ruokahävikin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mittaamiseen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vastuuhekilö</a:t>
            </a:r>
            <a:r>
              <a:rPr lang="en-US" sz="1500">
                <a:ea typeface="Calibri" panose="020F0502020204030204"/>
                <a:cs typeface="Calibri" panose="020F0502020204030204"/>
              </a:rPr>
              <a:t>(t)?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Voisiko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tämä</a:t>
            </a:r>
            <a:r>
              <a:rPr lang="en-US" sz="1500">
                <a:ea typeface="Calibri" panose="020F0502020204030204"/>
                <a:cs typeface="Calibri" panose="020F0502020204030204"/>
              </a:rPr>
              <a:t> olla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kiertäavä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työtehtävä</a:t>
            </a:r>
            <a:r>
              <a:rPr lang="en-US" sz="1500">
                <a:ea typeface="Calibri" panose="020F0502020204030204"/>
                <a:cs typeface="Calibri" panose="020F0502020204030204"/>
              </a:rPr>
              <a:t>?</a:t>
            </a:r>
          </a:p>
          <a:p>
            <a:pPr marL="28440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err="1">
                <a:ea typeface="Calibri" panose="020F0502020204030204"/>
                <a:cs typeface="Calibri" panose="020F0502020204030204"/>
              </a:rPr>
              <a:t>Punnitsemisen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käytännöt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uusien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työtekijöiden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perehdytyksessä</a:t>
            </a:r>
            <a:r>
              <a:rPr lang="en-US" sz="1500">
                <a:ea typeface="Calibri" panose="020F0502020204030204"/>
                <a:cs typeface="Calibri" panose="020F0502020204030204"/>
              </a:rPr>
              <a:t>? Kuka,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ketkä</a:t>
            </a:r>
            <a:r>
              <a:rPr lang="en-US" sz="1500">
                <a:ea typeface="Calibri" panose="020F0502020204030204"/>
                <a:cs typeface="Calibri" panose="020F0502020204030204"/>
              </a:rPr>
              <a:t> </a:t>
            </a:r>
            <a:r>
              <a:rPr lang="en-US" sz="1500" err="1">
                <a:ea typeface="Calibri" panose="020F0502020204030204"/>
                <a:cs typeface="Calibri" panose="020F0502020204030204"/>
              </a:rPr>
              <a:t>perehdyttävät</a:t>
            </a:r>
            <a:r>
              <a:rPr lang="en-US" sz="1500">
                <a:ea typeface="Calibri" panose="020F0502020204030204"/>
                <a:cs typeface="Calibri" panose="020F0502020204030204"/>
              </a:rPr>
              <a:t>?</a:t>
            </a:r>
          </a:p>
          <a:p>
            <a:pPr marL="0" indent="0">
              <a:buNone/>
            </a:pPr>
            <a:endParaRPr lang="en-US" sz="1500">
              <a:cs typeface="Calibri" panose="020F0502020204030204"/>
            </a:endParaRP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AC6EF4B4-75AA-26F1-174D-970ADC64A79C}"/>
              </a:ext>
            </a:extLst>
          </p:cNvPr>
          <p:cNvCxnSpPr>
            <a:cxnSpLocks/>
          </p:cNvCxnSpPr>
          <p:nvPr/>
        </p:nvCxnSpPr>
        <p:spPr>
          <a:xfrm>
            <a:off x="4533259" y="1736417"/>
            <a:ext cx="0" cy="4261733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25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A28ABA69-CDB7-42C8-1EAA-7D385CF157FE}"/>
              </a:ext>
            </a:extLst>
          </p:cNvPr>
          <p:cNvSpPr txBox="1">
            <a:spLocks/>
          </p:cNvSpPr>
          <p:nvPr/>
        </p:nvSpPr>
        <p:spPr>
          <a:xfrm>
            <a:off x="615475" y="823989"/>
            <a:ext cx="9483213" cy="7615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600" err="1">
                <a:cs typeface="Calibri Light"/>
              </a:rPr>
              <a:t>Hävikkilajit</a:t>
            </a:r>
            <a:r>
              <a:rPr lang="en-US" sz="3600">
                <a:cs typeface="Calibri Light"/>
              </a:rPr>
              <a:t> ja </a:t>
            </a:r>
            <a:r>
              <a:rPr lang="en-US" sz="3600" err="1">
                <a:cs typeface="Calibri Light"/>
              </a:rPr>
              <a:t>punnitseminen</a:t>
            </a:r>
            <a:endParaRPr lang="fi-FI" sz="360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80678FE-EEF7-94F3-619B-5E545E27026D}"/>
              </a:ext>
            </a:extLst>
          </p:cNvPr>
          <p:cNvSpPr txBox="1"/>
          <p:nvPr/>
        </p:nvSpPr>
        <p:spPr>
          <a:xfrm>
            <a:off x="648928" y="424879"/>
            <a:ext cx="74921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ESIMERKKEJÄ MITTAAMISESTA: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ktangel med rundade hörn 13">
            <a:extLst>
              <a:ext uri="{FF2B5EF4-FFF2-40B4-BE49-F238E27FC236}">
                <a16:creationId xmlns:a16="http://schemas.microsoft.com/office/drawing/2014/main" id="{6D9D936D-D980-3205-851A-1D259608BA4A}"/>
              </a:ext>
            </a:extLst>
          </p:cNvPr>
          <p:cNvSpPr/>
          <p:nvPr/>
        </p:nvSpPr>
        <p:spPr>
          <a:xfrm>
            <a:off x="615475" y="1872482"/>
            <a:ext cx="2742536" cy="4161529"/>
          </a:xfrm>
          <a:prstGeom prst="roundRect">
            <a:avLst>
              <a:gd name="adj" fmla="val 509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ktangel med rundade hörn 14">
            <a:extLst>
              <a:ext uri="{FF2B5EF4-FFF2-40B4-BE49-F238E27FC236}">
                <a16:creationId xmlns:a16="http://schemas.microsoft.com/office/drawing/2014/main" id="{A0B45E18-5878-8719-FA59-315832BE74CD}"/>
              </a:ext>
            </a:extLst>
          </p:cNvPr>
          <p:cNvSpPr/>
          <p:nvPr/>
        </p:nvSpPr>
        <p:spPr>
          <a:xfrm>
            <a:off x="5682479" y="1872482"/>
            <a:ext cx="2687230" cy="4161529"/>
          </a:xfrm>
          <a:prstGeom prst="roundRect">
            <a:avLst>
              <a:gd name="adj" fmla="val 504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ktangel med rundade hörn 15">
            <a:extLst>
              <a:ext uri="{FF2B5EF4-FFF2-40B4-BE49-F238E27FC236}">
                <a16:creationId xmlns:a16="http://schemas.microsoft.com/office/drawing/2014/main" id="{5C3E0F29-F32E-A6F1-D4D3-D1FA6C674CD0}"/>
              </a:ext>
            </a:extLst>
          </p:cNvPr>
          <p:cNvSpPr/>
          <p:nvPr/>
        </p:nvSpPr>
        <p:spPr>
          <a:xfrm>
            <a:off x="8463779" y="1872482"/>
            <a:ext cx="2892800" cy="4161529"/>
          </a:xfrm>
          <a:prstGeom prst="roundRect">
            <a:avLst>
              <a:gd name="adj" fmla="val 4771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7AC0460-6E43-9C9C-7B79-C1426E6623D1}"/>
              </a:ext>
            </a:extLst>
          </p:cNvPr>
          <p:cNvSpPr txBox="1"/>
          <p:nvPr/>
        </p:nvSpPr>
        <p:spPr>
          <a:xfrm>
            <a:off x="3490181" y="2355411"/>
            <a:ext cx="209822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err="1">
                <a:cs typeface="Calibri"/>
              </a:rPr>
              <a:t>Hävikkitietoa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kannattaa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kerätä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hävikkilajeittain</a:t>
            </a:r>
            <a:r>
              <a:rPr lang="en-US" sz="1400">
                <a:cs typeface="Calibri"/>
              </a:rPr>
              <a:t>, </a:t>
            </a:r>
            <a:r>
              <a:rPr lang="en-US" sz="1400" err="1">
                <a:cs typeface="Calibri"/>
              </a:rPr>
              <a:t>jotta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saadaan</a:t>
            </a:r>
            <a:r>
              <a:rPr lang="en-US" sz="1400">
                <a:cs typeface="Calibri"/>
              </a:rPr>
              <a:t> </a:t>
            </a:r>
            <a:r>
              <a:rPr lang="en-US" sz="1400" err="1">
                <a:cs typeface="Calibri"/>
              </a:rPr>
              <a:t>tietoa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kehittämistä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varten</a:t>
            </a:r>
            <a:r>
              <a:rPr lang="en-US" sz="1400">
                <a:cs typeface="Calibri"/>
              </a:rPr>
              <a:t>. </a:t>
            </a:r>
            <a:r>
              <a:rPr lang="en-US" sz="1400" err="1">
                <a:cs typeface="Calibri"/>
              </a:rPr>
              <a:t>Tarvitaan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selkeät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ohjeet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hävikin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lajittelua</a:t>
            </a:r>
            <a:r>
              <a:rPr lang="en-US" sz="1400">
                <a:cs typeface="Calibri"/>
              </a:rPr>
              <a:t> ja </a:t>
            </a:r>
            <a:r>
              <a:rPr lang="en-US" sz="1400" err="1">
                <a:cs typeface="Calibri"/>
              </a:rPr>
              <a:t>punnitsemista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varten</a:t>
            </a:r>
            <a:r>
              <a:rPr lang="en-US" sz="1400">
                <a:cs typeface="Calibri"/>
              </a:rPr>
              <a:t>.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84DD6D3-5325-1F91-F181-335209813DFA}"/>
              </a:ext>
            </a:extLst>
          </p:cNvPr>
          <p:cNvSpPr txBox="1"/>
          <p:nvPr/>
        </p:nvSpPr>
        <p:spPr>
          <a:xfrm>
            <a:off x="3490181" y="4423187"/>
            <a:ext cx="20982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err="1">
                <a:cs typeface="Calibri"/>
              </a:rPr>
              <a:t>Vaakoja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ruokahävikin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punnitsemiseen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pitää</a:t>
            </a:r>
            <a:r>
              <a:rPr lang="en-US" sz="1400">
                <a:cs typeface="Calibri"/>
              </a:rPr>
              <a:t> olla </a:t>
            </a:r>
            <a:r>
              <a:rPr lang="en-US" sz="1400" err="1">
                <a:cs typeface="Calibri"/>
              </a:rPr>
              <a:t>yleensä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vähintään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kaksi</a:t>
            </a:r>
            <a:r>
              <a:rPr lang="en-US" sz="1400">
                <a:cs typeface="Calibri"/>
              </a:rPr>
              <a:t>. </a:t>
            </a:r>
            <a:r>
              <a:rPr lang="en-US" sz="1400" err="1">
                <a:cs typeface="Calibri"/>
              </a:rPr>
              <a:t>Kuvassa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vaa'at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keittiössä</a:t>
            </a:r>
            <a:r>
              <a:rPr lang="en-US" sz="1400">
                <a:cs typeface="Calibri"/>
              </a:rPr>
              <a:t> ja </a:t>
            </a:r>
            <a:r>
              <a:rPr lang="en-US" sz="1400" err="1">
                <a:cs typeface="Calibri"/>
              </a:rPr>
              <a:t>salin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puolella</a:t>
            </a:r>
            <a:r>
              <a:rPr lang="en-US" sz="1400">
                <a:cs typeface="Calibri"/>
              </a:rPr>
              <a:t>.</a:t>
            </a:r>
            <a:endParaRPr lang="en-US" sz="1400">
              <a:ea typeface="Calibri"/>
              <a:cs typeface="Calibri"/>
            </a:endParaRPr>
          </a:p>
        </p:txBody>
      </p:sp>
      <p:pic>
        <p:nvPicPr>
          <p:cNvPr id="27" name="Bild 26" descr="Högerpil med hel fyllning">
            <a:extLst>
              <a:ext uri="{FF2B5EF4-FFF2-40B4-BE49-F238E27FC236}">
                <a16:creationId xmlns:a16="http://schemas.microsoft.com/office/drawing/2014/main" id="{EA13B608-625C-2CE9-1E0E-CFE07E9E9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3576083" y="1951870"/>
            <a:ext cx="505047" cy="505047"/>
          </a:xfrm>
          <a:prstGeom prst="rect">
            <a:avLst/>
          </a:prstGeom>
        </p:spPr>
      </p:pic>
      <p:pic>
        <p:nvPicPr>
          <p:cNvPr id="28" name="Bild 27" descr="Högerpil med hel fyllning">
            <a:extLst>
              <a:ext uri="{FF2B5EF4-FFF2-40B4-BE49-F238E27FC236}">
                <a16:creationId xmlns:a16="http://schemas.microsoft.com/office/drawing/2014/main" id="{18095D37-6C69-7671-C777-59FC7833F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6083" y="4074620"/>
            <a:ext cx="505047" cy="5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1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A28ABA69-CDB7-42C8-1EAA-7D385CF157FE}"/>
              </a:ext>
            </a:extLst>
          </p:cNvPr>
          <p:cNvSpPr txBox="1">
            <a:spLocks/>
          </p:cNvSpPr>
          <p:nvPr/>
        </p:nvSpPr>
        <p:spPr>
          <a:xfrm>
            <a:off x="615475" y="823989"/>
            <a:ext cx="9483213" cy="7615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600" err="1">
                <a:cs typeface="Calibri Light"/>
              </a:rPr>
              <a:t>Tiedon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tallentaminen</a:t>
            </a:r>
            <a:endParaRPr lang="fi-FI" sz="360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80678FE-EEF7-94F3-619B-5E545E27026D}"/>
              </a:ext>
            </a:extLst>
          </p:cNvPr>
          <p:cNvSpPr txBox="1"/>
          <p:nvPr/>
        </p:nvSpPr>
        <p:spPr>
          <a:xfrm>
            <a:off x="648928" y="424879"/>
            <a:ext cx="74921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ESIMERKKEJÄ MITTAAMISESTA: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ktangel med rundade hörn 2">
            <a:extLst>
              <a:ext uri="{FF2B5EF4-FFF2-40B4-BE49-F238E27FC236}">
                <a16:creationId xmlns:a16="http://schemas.microsoft.com/office/drawing/2014/main" id="{2A8DDE42-DD3B-E1E0-060E-0D09EDC1739C}"/>
              </a:ext>
            </a:extLst>
          </p:cNvPr>
          <p:cNvSpPr/>
          <p:nvPr/>
        </p:nvSpPr>
        <p:spPr>
          <a:xfrm>
            <a:off x="615475" y="1872482"/>
            <a:ext cx="6642868" cy="4161529"/>
          </a:xfrm>
          <a:prstGeom prst="roundRect">
            <a:avLst>
              <a:gd name="adj" fmla="val 509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6716C46-7311-D1D0-1AF2-750C46C96CF1}"/>
              </a:ext>
            </a:extLst>
          </p:cNvPr>
          <p:cNvSpPr txBox="1"/>
          <p:nvPr/>
        </p:nvSpPr>
        <p:spPr>
          <a:xfrm>
            <a:off x="13637941" y="11151"/>
            <a:ext cx="184731" cy="3693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fi-FI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4B956DA-2CBC-9081-C123-E051252332DA}"/>
              </a:ext>
            </a:extLst>
          </p:cNvPr>
          <p:cNvSpPr txBox="1">
            <a:spLocks/>
          </p:cNvSpPr>
          <p:nvPr/>
        </p:nvSpPr>
        <p:spPr>
          <a:xfrm>
            <a:off x="7707350" y="1825625"/>
            <a:ext cx="386917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500" err="1">
                <a:ea typeface="Calibri"/>
                <a:cs typeface="Calibri"/>
              </a:rPr>
              <a:t>Työtä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helpottaa</a:t>
            </a:r>
            <a:r>
              <a:rPr lang="en-US" sz="1500">
                <a:ea typeface="Calibri"/>
                <a:cs typeface="Calibri"/>
              </a:rPr>
              <a:t>, </a:t>
            </a:r>
            <a:r>
              <a:rPr lang="en-US" sz="1500" err="1">
                <a:ea typeface="Calibri"/>
                <a:cs typeface="Calibri"/>
              </a:rPr>
              <a:t>kun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kerättävät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tiedot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tallentuvat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digitaaliselta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vaa'alta</a:t>
            </a:r>
            <a:r>
              <a:rPr lang="en-US" sz="1500">
                <a:ea typeface="Calibri"/>
                <a:cs typeface="Calibri"/>
              </a:rPr>
              <a:t>  </a:t>
            </a:r>
            <a:r>
              <a:rPr lang="en-US" sz="1500" err="1">
                <a:ea typeface="Calibri"/>
                <a:cs typeface="Calibri"/>
              </a:rPr>
              <a:t>suoraan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seurantajärjestelmään</a:t>
            </a:r>
            <a:r>
              <a:rPr lang="en-US" sz="1500">
                <a:ea typeface="Calibri"/>
                <a:cs typeface="Calibri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500" err="1">
                <a:ea typeface="Calibri"/>
                <a:cs typeface="Calibri"/>
              </a:rPr>
              <a:t>Mitä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yksityiskohtaisemmin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ruokahävikkitietoa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kerätään</a:t>
            </a:r>
            <a:r>
              <a:rPr lang="en-US" sz="1500">
                <a:ea typeface="Calibri"/>
                <a:cs typeface="Calibri"/>
              </a:rPr>
              <a:t> (</a:t>
            </a:r>
            <a:r>
              <a:rPr lang="en-US" sz="1500" err="1">
                <a:ea typeface="Calibri"/>
                <a:cs typeface="Calibri"/>
              </a:rPr>
              <a:t>esimerkiksi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lounas</a:t>
            </a:r>
            <a:r>
              <a:rPr lang="en-US" sz="1500">
                <a:ea typeface="Calibri"/>
                <a:cs typeface="Calibri"/>
              </a:rPr>
              <a:t> ja </a:t>
            </a:r>
            <a:r>
              <a:rPr lang="en-US" sz="1500" err="1">
                <a:ea typeface="Calibri"/>
                <a:cs typeface="Calibri"/>
              </a:rPr>
              <a:t>päivällinen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erikseen</a:t>
            </a:r>
            <a:r>
              <a:rPr lang="en-US" sz="1500">
                <a:ea typeface="Calibri"/>
                <a:cs typeface="Calibri"/>
              </a:rPr>
              <a:t>; </a:t>
            </a:r>
            <a:r>
              <a:rPr lang="en-US" sz="1500" err="1">
                <a:ea typeface="Calibri"/>
                <a:cs typeface="Calibri"/>
              </a:rPr>
              <a:t>ruokalajeittain</a:t>
            </a:r>
            <a:r>
              <a:rPr lang="en-US" sz="1500">
                <a:ea typeface="Calibri"/>
                <a:cs typeface="Calibri"/>
              </a:rPr>
              <a:t>) </a:t>
            </a:r>
            <a:r>
              <a:rPr lang="en-US" sz="1500" err="1">
                <a:ea typeface="Calibri"/>
                <a:cs typeface="Calibri"/>
              </a:rPr>
              <a:t>sitä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täsmällisempiä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suosituksia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sen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perusteella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voidaan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tuottaa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keittiön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tulevaan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ateriasuunnitteluun</a:t>
            </a:r>
            <a:r>
              <a:rPr lang="en-US" sz="1500">
                <a:ea typeface="Calibri"/>
                <a:cs typeface="Calibri"/>
              </a:rPr>
              <a:t>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500" err="1">
                <a:ea typeface="Calibri"/>
                <a:cs typeface="Calibri"/>
              </a:rPr>
              <a:t>Buffetravintolassa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sekä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linjastoon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tarjolle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laitettu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ruoka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että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linjastosta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ylijäänyt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ruoka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pitää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punnita</a:t>
            </a:r>
            <a:r>
              <a:rPr lang="en-US" sz="1500">
                <a:ea typeface="Calibri"/>
                <a:cs typeface="Calibri"/>
              </a:rPr>
              <a:t>, </a:t>
            </a:r>
            <a:r>
              <a:rPr lang="en-US" sz="1500" err="1">
                <a:ea typeface="Calibri"/>
                <a:cs typeface="Calibri"/>
              </a:rPr>
              <a:t>jotta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tiedetään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kuinka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paljon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linjastohävikkiä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syntyy</a:t>
            </a:r>
            <a:r>
              <a:rPr lang="en-US" sz="1500">
                <a:ea typeface="Calibri"/>
                <a:cs typeface="Calibri"/>
              </a:rPr>
              <a:t> (</a:t>
            </a:r>
            <a:r>
              <a:rPr lang="en-US" sz="1500" err="1">
                <a:ea typeface="Calibri"/>
                <a:cs typeface="Calibri"/>
              </a:rPr>
              <a:t>kuvassa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nimellä</a:t>
            </a:r>
            <a:r>
              <a:rPr lang="en-US" sz="1500">
                <a:ea typeface="Calibri"/>
                <a:cs typeface="Calibri"/>
              </a:rPr>
              <a:t> </a:t>
            </a:r>
            <a:r>
              <a:rPr lang="en-US" sz="1500" err="1">
                <a:ea typeface="Calibri"/>
                <a:cs typeface="Calibri"/>
              </a:rPr>
              <a:t>jakeluhävikki</a:t>
            </a:r>
            <a:r>
              <a:rPr lang="en-US" sz="1500">
                <a:ea typeface="Calibri"/>
                <a:cs typeface="Calibri"/>
              </a:rPr>
              <a:t>).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50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50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5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96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EAD8A9-8908-9715-A740-C0BB2087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823989"/>
            <a:ext cx="9483213" cy="76154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err="1">
                <a:cs typeface="Calibri Light"/>
              </a:rPr>
              <a:t>Mitä</a:t>
            </a:r>
            <a:r>
              <a:rPr lang="en-US" sz="3600">
                <a:cs typeface="Calibri Light"/>
              </a:rPr>
              <a:t> ja </a:t>
            </a:r>
            <a:r>
              <a:rPr lang="en-US" sz="3600" err="1">
                <a:cs typeface="Calibri Light"/>
              </a:rPr>
              <a:t>miksi</a:t>
            </a:r>
            <a:r>
              <a:rPr lang="en-US" sz="3600">
                <a:cs typeface="Calibri Light"/>
              </a:rPr>
              <a:t>?</a:t>
            </a:r>
            <a:endParaRPr lang="fi-FI" sz="36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BA2C15-0865-B169-ADEA-FE93AFE5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810876"/>
            <a:ext cx="7683910" cy="4351338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err="1">
                <a:ea typeface="Calibri"/>
                <a:cs typeface="Calibri"/>
              </a:rPr>
              <a:t>Ruokahävikki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muodostuu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pienistä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puroista</a:t>
            </a:r>
            <a:r>
              <a:rPr lang="en-US" sz="1600">
                <a:ea typeface="Calibri"/>
                <a:cs typeface="Calibri"/>
              </a:rPr>
              <a:t>. </a:t>
            </a:r>
            <a:r>
              <a:rPr lang="en-US" sz="1600" err="1">
                <a:ea typeface="Calibri"/>
                <a:cs typeface="Calibri"/>
              </a:rPr>
              <a:t>Sitä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syntyy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monessa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kohdassa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ravintolan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arjessa</a:t>
            </a:r>
            <a:r>
              <a:rPr lang="en-US" sz="1600">
                <a:ea typeface="Calibri"/>
                <a:cs typeface="Calibri"/>
              </a:rPr>
              <a:t>: </a:t>
            </a:r>
            <a:r>
              <a:rPr lang="en-US" sz="1600" err="1">
                <a:ea typeface="Calibri"/>
                <a:cs typeface="Calibri"/>
              </a:rPr>
              <a:t>keittiössä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ruokaa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varastoitaessa</a:t>
            </a:r>
            <a:r>
              <a:rPr lang="en-US" sz="1600">
                <a:ea typeface="Calibri"/>
                <a:cs typeface="Calibri"/>
              </a:rPr>
              <a:t> ja </a:t>
            </a:r>
            <a:r>
              <a:rPr lang="en-US" sz="1600" err="1">
                <a:ea typeface="Calibri"/>
                <a:cs typeface="Calibri"/>
              </a:rPr>
              <a:t>valmistettaessa</a:t>
            </a:r>
            <a:r>
              <a:rPr lang="en-US" sz="1600">
                <a:ea typeface="Calibri"/>
                <a:cs typeface="Calibri"/>
              </a:rPr>
              <a:t>, </a:t>
            </a:r>
            <a:r>
              <a:rPr lang="en-US" sz="1600" err="1">
                <a:ea typeface="Calibri"/>
                <a:cs typeface="Calibri"/>
              </a:rPr>
              <a:t>salin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puolella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ruokaa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tarjoiltaessa</a:t>
            </a:r>
            <a:r>
              <a:rPr lang="en-US" sz="1600">
                <a:ea typeface="Calibri"/>
                <a:cs typeface="Calibri"/>
              </a:rPr>
              <a:t> (</a:t>
            </a:r>
            <a:r>
              <a:rPr lang="en-US" sz="1600" err="1">
                <a:ea typeface="Calibri"/>
                <a:cs typeface="Calibri"/>
              </a:rPr>
              <a:t>buffetpöydät</a:t>
            </a:r>
            <a:r>
              <a:rPr lang="en-US" sz="1600">
                <a:ea typeface="Calibri"/>
                <a:cs typeface="Calibri"/>
              </a:rPr>
              <a:t>, </a:t>
            </a:r>
            <a:r>
              <a:rPr lang="en-US" sz="1600" err="1">
                <a:ea typeface="Calibri"/>
                <a:cs typeface="Calibri"/>
              </a:rPr>
              <a:t>linjastotarjoilu</a:t>
            </a:r>
            <a:r>
              <a:rPr lang="en-US" sz="1600">
                <a:ea typeface="Calibri"/>
                <a:cs typeface="Calibri"/>
              </a:rPr>
              <a:t>) ja </a:t>
            </a:r>
            <a:r>
              <a:rPr lang="en-US" sz="1600" err="1">
                <a:ea typeface="Calibri"/>
                <a:cs typeface="Calibri"/>
              </a:rPr>
              <a:t>lopulta</a:t>
            </a:r>
            <a:r>
              <a:rPr lang="en-US" sz="1600">
                <a:ea typeface="Calibri"/>
                <a:cs typeface="Calibri"/>
              </a:rPr>
              <a:t> </a:t>
            </a:r>
            <a:r>
              <a:rPr lang="en-US" sz="1600" err="1">
                <a:ea typeface="Calibri"/>
                <a:cs typeface="Calibri"/>
              </a:rPr>
              <a:t>asiakkaiden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lautastähteenä</a:t>
            </a:r>
            <a:r>
              <a:rPr lang="en-US" sz="1600">
                <a:ea typeface="Calibri"/>
                <a:cs typeface="Calibri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err="1">
                <a:ea typeface="Calibri"/>
                <a:cs typeface="Calibri"/>
              </a:rPr>
              <a:t>Ruokahävikkiä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ei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halua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kukaan</a:t>
            </a:r>
            <a:r>
              <a:rPr lang="en-US" sz="1600">
                <a:ea typeface="Calibri"/>
                <a:cs typeface="Calibri"/>
              </a:rPr>
              <a:t>! </a:t>
            </a:r>
            <a:r>
              <a:rPr lang="en-US" sz="1600" err="1">
                <a:ea typeface="Calibri"/>
                <a:cs typeface="Calibri"/>
              </a:rPr>
              <a:t>Ruoan</a:t>
            </a:r>
            <a:r>
              <a:rPr lang="en-US" sz="1600">
                <a:ea typeface="Calibri"/>
                <a:cs typeface="Calibri"/>
              </a:rPr>
              <a:t> ja </a:t>
            </a:r>
            <a:r>
              <a:rPr lang="en-US" sz="1600" err="1">
                <a:ea typeface="Calibri"/>
                <a:cs typeface="Calibri"/>
              </a:rPr>
              <a:t>raaka-aineiden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poisheittäminen</a:t>
            </a:r>
            <a:r>
              <a:rPr lang="en-US" sz="1600">
                <a:ea typeface="Calibri"/>
                <a:cs typeface="Calibri"/>
              </a:rPr>
              <a:t> on </a:t>
            </a:r>
            <a:r>
              <a:rPr lang="en-US" sz="1600" err="1">
                <a:ea typeface="Calibri"/>
                <a:cs typeface="Calibri"/>
              </a:rPr>
              <a:t>järjetöntä</a:t>
            </a:r>
            <a:r>
              <a:rPr lang="en-US" sz="1600">
                <a:ea typeface="Calibri"/>
                <a:cs typeface="Calibri"/>
              </a:rPr>
              <a:t>: </a:t>
            </a:r>
            <a:br>
              <a:rPr lang="en-US" sz="1600">
                <a:ea typeface="Calibri"/>
                <a:cs typeface="Calibri"/>
              </a:rPr>
            </a:br>
            <a:r>
              <a:rPr lang="en-US" sz="1600" err="1">
                <a:ea typeface="Calibri"/>
                <a:cs typeface="Calibri"/>
              </a:rPr>
              <a:t>siinä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haaskataan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työtä</a:t>
            </a:r>
            <a:r>
              <a:rPr lang="en-US" sz="1600">
                <a:ea typeface="Calibri"/>
                <a:cs typeface="Calibri"/>
              </a:rPr>
              <a:t>, </a:t>
            </a:r>
            <a:r>
              <a:rPr lang="en-US" sz="1600" err="1">
                <a:ea typeface="Calibri"/>
                <a:cs typeface="Calibri"/>
              </a:rPr>
              <a:t>rahaa</a:t>
            </a:r>
            <a:r>
              <a:rPr lang="en-US" sz="1600">
                <a:ea typeface="Calibri"/>
                <a:cs typeface="Calibri"/>
              </a:rPr>
              <a:t> ja se on </a:t>
            </a:r>
            <a:r>
              <a:rPr lang="en-US" sz="1600" err="1">
                <a:ea typeface="Calibri"/>
                <a:cs typeface="Calibri"/>
              </a:rPr>
              <a:t>haitallista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ympäristölle</a:t>
            </a:r>
            <a:r>
              <a:rPr lang="en-US" sz="1600">
                <a:ea typeface="Calibri"/>
                <a:cs typeface="Calibri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err="1">
                <a:ea typeface="Calibri"/>
                <a:cs typeface="Calibri"/>
              </a:rPr>
              <a:t>Ruokahävikin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vähentäminen</a:t>
            </a:r>
            <a:r>
              <a:rPr lang="en-US" sz="1600">
                <a:ea typeface="Calibri"/>
                <a:cs typeface="Calibri"/>
              </a:rPr>
              <a:t> on </a:t>
            </a:r>
            <a:r>
              <a:rPr lang="en-US" sz="1600" err="1">
                <a:ea typeface="Calibri"/>
                <a:cs typeface="Calibri"/>
              </a:rPr>
              <a:t>mahdollista</a:t>
            </a:r>
            <a:r>
              <a:rPr lang="en-US" sz="1600">
                <a:ea typeface="Calibri"/>
                <a:cs typeface="Calibri"/>
              </a:rPr>
              <a:t>. Koska se </a:t>
            </a:r>
            <a:r>
              <a:rPr lang="en-US" sz="1600" err="1">
                <a:ea typeface="Calibri"/>
                <a:cs typeface="Calibri"/>
              </a:rPr>
              <a:t>liittyy</a:t>
            </a:r>
            <a:r>
              <a:rPr lang="en-US" sz="1600">
                <a:ea typeface="Calibri"/>
                <a:cs typeface="Calibri"/>
              </a:rPr>
              <a:t> </a:t>
            </a:r>
            <a:r>
              <a:rPr lang="en-US" sz="1600" err="1">
                <a:ea typeface="Calibri"/>
                <a:cs typeface="Calibri"/>
              </a:rPr>
              <a:t>ravintolassa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eri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toimintoihin</a:t>
            </a:r>
            <a:r>
              <a:rPr lang="en-US" sz="1600">
                <a:ea typeface="Calibri"/>
                <a:cs typeface="Calibri"/>
              </a:rPr>
              <a:t> ja </a:t>
            </a:r>
            <a:r>
              <a:rPr lang="en-US" sz="1600" err="1">
                <a:ea typeface="Calibri"/>
                <a:cs typeface="Calibri"/>
              </a:rPr>
              <a:t>työntekijöiden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rooleihin</a:t>
            </a:r>
            <a:r>
              <a:rPr lang="en-US" sz="1600">
                <a:ea typeface="Calibri"/>
                <a:cs typeface="Calibri"/>
              </a:rPr>
              <a:t>, </a:t>
            </a:r>
            <a:r>
              <a:rPr lang="en-US" sz="1600" err="1">
                <a:ea typeface="Calibri"/>
                <a:cs typeface="Calibri"/>
              </a:rPr>
              <a:t>sen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tehokas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vähentäminen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voi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tuntua</a:t>
            </a:r>
            <a:r>
              <a:rPr lang="en-US" sz="1600">
                <a:ea typeface="Calibri"/>
                <a:cs typeface="Calibri"/>
              </a:rPr>
              <a:t> </a:t>
            </a:r>
            <a:r>
              <a:rPr lang="en-US" sz="1600" err="1">
                <a:ea typeface="Calibri"/>
                <a:cs typeface="Calibri"/>
              </a:rPr>
              <a:t>haastavalta</a:t>
            </a:r>
            <a:r>
              <a:rPr lang="en-US" sz="1600">
                <a:ea typeface="Calibri"/>
                <a:cs typeface="Calibri"/>
              </a:rPr>
              <a:t>. Mutta, </a:t>
            </a:r>
            <a:r>
              <a:rPr lang="en-US" sz="1600" err="1">
                <a:ea typeface="Calibri"/>
                <a:cs typeface="Calibri"/>
              </a:rPr>
              <a:t>tälläkin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asialla</a:t>
            </a:r>
            <a:r>
              <a:rPr lang="en-US" sz="1600">
                <a:ea typeface="Calibri"/>
                <a:cs typeface="Calibri"/>
              </a:rPr>
              <a:t> on </a:t>
            </a:r>
            <a:r>
              <a:rPr lang="en-US" sz="1600" err="1">
                <a:ea typeface="Calibri"/>
                <a:cs typeface="Calibri"/>
              </a:rPr>
              <a:t>kaksi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puolta</a:t>
            </a:r>
            <a:r>
              <a:rPr lang="en-US" sz="1600">
                <a:ea typeface="Calibri"/>
                <a:cs typeface="Calibri"/>
              </a:rPr>
              <a:t>: Se </a:t>
            </a:r>
            <a:r>
              <a:rPr lang="en-US" sz="1600" err="1">
                <a:ea typeface="Calibri"/>
                <a:cs typeface="Calibri"/>
              </a:rPr>
              <a:t>että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ravintolan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ruokahävikki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muodostuu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monista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lähteistä</a:t>
            </a:r>
            <a:r>
              <a:rPr lang="en-US" sz="1600">
                <a:ea typeface="Calibri"/>
                <a:cs typeface="Calibri"/>
              </a:rPr>
              <a:t>, </a:t>
            </a:r>
            <a:r>
              <a:rPr lang="en-US" sz="1600" err="1">
                <a:ea typeface="Calibri"/>
                <a:cs typeface="Calibri"/>
              </a:rPr>
              <a:t>monen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työntekijän</a:t>
            </a:r>
            <a:r>
              <a:rPr lang="en-US" sz="1600">
                <a:ea typeface="Calibri"/>
                <a:cs typeface="Calibri"/>
              </a:rPr>
              <a:t> ja </a:t>
            </a:r>
            <a:r>
              <a:rPr lang="en-US" sz="1600" err="1">
                <a:ea typeface="Calibri"/>
                <a:cs typeface="Calibri"/>
              </a:rPr>
              <a:t>asiakkaan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valintojen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tuloksena</a:t>
            </a:r>
            <a:r>
              <a:rPr lang="en-US" sz="1600">
                <a:ea typeface="Calibri"/>
                <a:cs typeface="Calibri"/>
              </a:rPr>
              <a:t>, </a:t>
            </a:r>
            <a:r>
              <a:rPr lang="en-US" sz="1600" err="1">
                <a:ea typeface="Calibri"/>
                <a:cs typeface="Calibri"/>
              </a:rPr>
              <a:t>tarkoittaa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myös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sitä</a:t>
            </a:r>
            <a:r>
              <a:rPr lang="en-US" sz="1600">
                <a:ea typeface="Calibri"/>
                <a:cs typeface="Calibri"/>
              </a:rPr>
              <a:t>, </a:t>
            </a:r>
            <a:r>
              <a:rPr lang="en-US" sz="1600" err="1">
                <a:ea typeface="Calibri"/>
                <a:cs typeface="Calibri"/>
              </a:rPr>
              <a:t>että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mahdollisuuksia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sen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vähentämiseen</a:t>
            </a:r>
            <a:r>
              <a:rPr lang="en-US" sz="1600">
                <a:ea typeface="Calibri"/>
                <a:cs typeface="Calibri"/>
              </a:rPr>
              <a:t> on </a:t>
            </a:r>
            <a:r>
              <a:rPr lang="en-US" sz="1600" err="1">
                <a:ea typeface="Calibri"/>
                <a:cs typeface="Calibri"/>
              </a:rPr>
              <a:t>lukuisia</a:t>
            </a:r>
            <a:r>
              <a:rPr lang="en-US" sz="1600">
                <a:ea typeface="Calibri"/>
                <a:cs typeface="Calibri"/>
              </a:rPr>
              <a:t>. </a:t>
            </a:r>
            <a:r>
              <a:rPr lang="en-US" sz="1600" err="1">
                <a:ea typeface="Calibri"/>
                <a:cs typeface="Calibri"/>
              </a:rPr>
              <a:t>Meistä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jokainen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niin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työntekijän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kuin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asiakkaan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roolissa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voi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osallistua</a:t>
            </a:r>
            <a:r>
              <a:rPr lang="en-US" sz="1600">
                <a:ea typeface="Calibri"/>
                <a:cs typeface="Calibri"/>
              </a:rPr>
              <a:t> ja </a:t>
            </a:r>
            <a:r>
              <a:rPr lang="en-US" sz="1600" err="1">
                <a:ea typeface="Calibri"/>
                <a:cs typeface="Calibri"/>
              </a:rPr>
              <a:t>vaikuttaa</a:t>
            </a:r>
            <a:r>
              <a:rPr lang="en-US" sz="1600">
                <a:ea typeface="Calibri"/>
                <a:cs typeface="Calibri"/>
              </a:rPr>
              <a:t>. </a:t>
            </a:r>
            <a:r>
              <a:rPr lang="en-US" sz="1600" b="1" err="1">
                <a:ea typeface="Calibri"/>
                <a:cs typeface="Calibri"/>
              </a:rPr>
              <a:t>Parhaimmillaan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meistä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jokainen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osallistuu</a:t>
            </a:r>
            <a:r>
              <a:rPr lang="en-US" sz="1600" b="1">
                <a:ea typeface="Calibri"/>
                <a:cs typeface="Calibri"/>
              </a:rPr>
              <a:t> ja </a:t>
            </a:r>
            <a:r>
              <a:rPr lang="en-US" sz="1600" b="1" err="1">
                <a:ea typeface="Calibri"/>
                <a:cs typeface="Calibri"/>
              </a:rPr>
              <a:t>vaikuttaa</a:t>
            </a:r>
            <a:r>
              <a:rPr lang="en-US" sz="1600" b="1">
                <a:ea typeface="Calibri"/>
                <a:cs typeface="Calibri"/>
              </a:rPr>
              <a:t> – </a:t>
            </a:r>
            <a:r>
              <a:rPr lang="en-US" sz="1600" b="1" err="1">
                <a:ea typeface="Calibri"/>
                <a:cs typeface="Calibri"/>
              </a:rPr>
              <a:t>suunnittelee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ruokahävikin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vähentämisen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tapoja</a:t>
            </a:r>
            <a:r>
              <a:rPr lang="en-US" sz="1600" b="1">
                <a:ea typeface="Calibri"/>
                <a:cs typeface="Calibri"/>
              </a:rPr>
              <a:t> ja </a:t>
            </a:r>
            <a:r>
              <a:rPr lang="en-US" sz="1600" b="1" err="1">
                <a:ea typeface="Calibri"/>
                <a:cs typeface="Calibri"/>
              </a:rPr>
              <a:t>toteuttaa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niitä</a:t>
            </a:r>
            <a:r>
              <a:rPr lang="en-US" sz="1600" b="1">
                <a:ea typeface="Calibri"/>
                <a:cs typeface="Calibri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err="1">
                <a:ea typeface="Calibri"/>
                <a:cs typeface="Calibri"/>
              </a:rPr>
              <a:t>Tässä</a:t>
            </a:r>
            <a:r>
              <a:rPr lang="en-US" sz="1600">
                <a:ea typeface="Calibri"/>
                <a:cs typeface="Calibri"/>
              </a:rPr>
              <a:t> PowerPoint-</a:t>
            </a:r>
            <a:r>
              <a:rPr lang="en-US" sz="1600" err="1">
                <a:ea typeface="Calibri"/>
                <a:cs typeface="Calibri"/>
              </a:rPr>
              <a:t>diasarjassa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kuvattu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i="1">
                <a:ea typeface="Calibri"/>
                <a:cs typeface="Calibri"/>
              </a:rPr>
              <a:t>Jatkuvan </a:t>
            </a:r>
            <a:r>
              <a:rPr lang="en-US" sz="1600" i="1" err="1">
                <a:ea typeface="Calibri"/>
                <a:cs typeface="Calibri"/>
              </a:rPr>
              <a:t>parantamisen</a:t>
            </a:r>
            <a:r>
              <a:rPr lang="en-US" sz="1600" i="1">
                <a:ea typeface="Calibri"/>
                <a:cs typeface="Calibri"/>
              </a:rPr>
              <a:t> </a:t>
            </a:r>
            <a:r>
              <a:rPr lang="en-US" sz="1600" i="1" err="1">
                <a:ea typeface="Calibri"/>
                <a:cs typeface="Calibri"/>
              </a:rPr>
              <a:t>toimintamalli</a:t>
            </a:r>
            <a:r>
              <a:rPr lang="en-US" sz="1600" i="1">
                <a:ea typeface="Calibri"/>
                <a:cs typeface="Calibri"/>
              </a:rPr>
              <a:t>  </a:t>
            </a:r>
            <a:r>
              <a:rPr lang="en-US" sz="1600">
                <a:ea typeface="Calibri"/>
                <a:cs typeface="Calibri"/>
              </a:rPr>
              <a:t>on </a:t>
            </a:r>
            <a:r>
              <a:rPr lang="en-US" sz="1600" err="1">
                <a:ea typeface="Calibri"/>
                <a:cs typeface="Calibri"/>
              </a:rPr>
              <a:t>tarkoitettu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tukemaan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ravintolan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jatkuvaa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työtä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ruokahävikin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vähentämiseksi</a:t>
            </a:r>
            <a:r>
              <a:rPr lang="en-US" sz="1600">
                <a:ea typeface="Calibri"/>
                <a:cs typeface="Calibri"/>
              </a:rPr>
              <a:t>.</a:t>
            </a:r>
          </a:p>
          <a:p>
            <a:endParaRPr lang="fi-FI" sz="16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E0C90DC-46D2-2341-17D3-7900CE8527F4}"/>
              </a:ext>
            </a:extLst>
          </p:cNvPr>
          <p:cNvSpPr txBox="1"/>
          <p:nvPr/>
        </p:nvSpPr>
        <p:spPr>
          <a:xfrm>
            <a:off x="648928" y="424879"/>
            <a:ext cx="74921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JATKUVAN PARANTAMISEN TOIMINTAMALLI (1/3)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3852270-6D8D-7281-39B9-6F015A524C7F}"/>
              </a:ext>
            </a:extLst>
          </p:cNvPr>
          <p:cNvSpPr txBox="1"/>
          <p:nvPr/>
        </p:nvSpPr>
        <p:spPr>
          <a:xfrm>
            <a:off x="9347199" y="1825624"/>
            <a:ext cx="2269615" cy="358495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00" err="1">
                <a:ea typeface="Calibri"/>
                <a:cs typeface="Calibri"/>
              </a:rPr>
              <a:t>Jatkuvan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parantamisen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toimintamalli</a:t>
            </a:r>
            <a:r>
              <a:rPr lang="en-US" sz="1300">
                <a:ea typeface="Calibri"/>
                <a:cs typeface="Calibri"/>
              </a:rPr>
              <a:t> on </a:t>
            </a:r>
            <a:r>
              <a:rPr lang="en-US" sz="1300" err="1">
                <a:ea typeface="Calibri"/>
                <a:cs typeface="Calibri"/>
              </a:rPr>
              <a:t>kehitetty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Vaasan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yliopiston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toteuttamassa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hankkeessa</a:t>
            </a:r>
            <a:r>
              <a:rPr lang="en-US" sz="1300">
                <a:ea typeface="Calibri"/>
                <a:cs typeface="Calibri"/>
              </a:rPr>
              <a:t>, </a:t>
            </a:r>
            <a:r>
              <a:rPr lang="en-US" sz="1300" i="1">
                <a:ea typeface="Calibri"/>
                <a:cs typeface="Calibri"/>
              </a:rPr>
              <a:t>NextGen </a:t>
            </a:r>
            <a:r>
              <a:rPr lang="en-US" sz="1300" i="1" err="1">
                <a:ea typeface="Calibri"/>
                <a:cs typeface="Calibri"/>
              </a:rPr>
              <a:t>Tulevaisuuden</a:t>
            </a:r>
            <a:r>
              <a:rPr lang="en-US" sz="1300" i="1">
                <a:ea typeface="Calibri"/>
                <a:cs typeface="Calibri"/>
              </a:rPr>
              <a:t> </a:t>
            </a:r>
            <a:r>
              <a:rPr lang="en-US" sz="1300" i="1" err="1">
                <a:ea typeface="Calibri"/>
                <a:cs typeface="Calibri"/>
              </a:rPr>
              <a:t>ruokahävikkiä</a:t>
            </a:r>
            <a:r>
              <a:rPr lang="en-US" sz="1300" i="1">
                <a:ea typeface="Calibri"/>
                <a:cs typeface="Calibri"/>
              </a:rPr>
              <a:t> </a:t>
            </a:r>
            <a:r>
              <a:rPr lang="en-US" sz="1300" i="1" err="1">
                <a:ea typeface="Calibri"/>
                <a:cs typeface="Calibri"/>
              </a:rPr>
              <a:t>vähentävä</a:t>
            </a:r>
            <a:r>
              <a:rPr lang="en-US" sz="1300" i="1">
                <a:ea typeface="Calibri"/>
                <a:cs typeface="Calibri"/>
              </a:rPr>
              <a:t> </a:t>
            </a:r>
            <a:r>
              <a:rPr lang="en-US" sz="1300" i="1" err="1">
                <a:ea typeface="Calibri"/>
                <a:cs typeface="Calibri"/>
              </a:rPr>
              <a:t>buffetruokailu</a:t>
            </a:r>
            <a:r>
              <a:rPr lang="en-US" sz="1300">
                <a:ea typeface="Calibri"/>
                <a:cs typeface="Calibri"/>
              </a:rPr>
              <a:t>. 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 sz="1300">
                <a:ea typeface="Calibri"/>
                <a:cs typeface="Calibri"/>
              </a:rPr>
              <a:t>Hanke </a:t>
            </a:r>
            <a:r>
              <a:rPr lang="en-US" sz="1300" err="1">
                <a:ea typeface="Calibri"/>
                <a:cs typeface="Calibri"/>
              </a:rPr>
              <a:t>toteutettiin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yhteistyössä</a:t>
            </a:r>
            <a:r>
              <a:rPr lang="en-US" sz="1300">
                <a:ea typeface="Calibri"/>
                <a:cs typeface="Calibri"/>
              </a:rPr>
              <a:t> </a:t>
            </a:r>
            <a:r>
              <a:rPr lang="en-US" sz="1300" i="1" err="1">
                <a:ea typeface="Calibri"/>
                <a:cs typeface="Calibri"/>
              </a:rPr>
              <a:t>Kuortaneen</a:t>
            </a:r>
            <a:r>
              <a:rPr lang="en-US" sz="1300" i="1">
                <a:ea typeface="Calibri"/>
                <a:cs typeface="Calibri"/>
              </a:rPr>
              <a:t> </a:t>
            </a:r>
            <a:r>
              <a:rPr lang="en-US" sz="1300" i="1" err="1">
                <a:ea typeface="Calibri"/>
                <a:cs typeface="Calibri"/>
              </a:rPr>
              <a:t>urheiluopiston</a:t>
            </a:r>
            <a:r>
              <a:rPr lang="en-US" sz="1300" i="1">
                <a:ea typeface="Calibri"/>
                <a:cs typeface="Calibri"/>
              </a:rPr>
              <a:t> </a:t>
            </a:r>
            <a:r>
              <a:rPr lang="en-US" sz="1300" i="1" err="1">
                <a:ea typeface="Calibri"/>
                <a:cs typeface="Calibri"/>
              </a:rPr>
              <a:t>ravintoloiden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kanssa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vuosina</a:t>
            </a:r>
            <a:r>
              <a:rPr lang="en-US" sz="1300">
                <a:ea typeface="Calibri"/>
                <a:cs typeface="Calibri"/>
              </a:rPr>
              <a:t> 2023-2025. 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1300">
                <a:ea typeface="Calibri"/>
                <a:cs typeface="Calibri"/>
              </a:rPr>
              <a:t>Hanke on </a:t>
            </a:r>
            <a:r>
              <a:rPr lang="en-US" sz="1300" err="1">
                <a:ea typeface="Calibri"/>
                <a:cs typeface="Calibri"/>
              </a:rPr>
              <a:t>Euroopan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aluekehitysrahaston</a:t>
            </a:r>
            <a:r>
              <a:rPr lang="en-US" sz="1300">
                <a:ea typeface="Calibri"/>
                <a:cs typeface="Calibri"/>
              </a:rPr>
              <a:t> (EAKR) </a:t>
            </a:r>
            <a:r>
              <a:rPr lang="en-US" sz="1300" err="1">
                <a:ea typeface="Calibri"/>
                <a:cs typeface="Calibri"/>
              </a:rPr>
              <a:t>osarahoittama</a:t>
            </a:r>
            <a:r>
              <a:rPr lang="en-US" sz="1300">
                <a:ea typeface="Calibri"/>
                <a:cs typeface="Calibri"/>
              </a:rPr>
              <a:t>, </a:t>
            </a:r>
            <a:r>
              <a:rPr lang="en-US" sz="1300" err="1">
                <a:ea typeface="Calibri"/>
                <a:cs typeface="Calibri"/>
              </a:rPr>
              <a:t>rahoittavana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viranomaisena</a:t>
            </a:r>
            <a:r>
              <a:rPr lang="en-US" sz="1300">
                <a:ea typeface="Calibri"/>
                <a:cs typeface="Calibri"/>
              </a:rPr>
              <a:t> Etelä-</a:t>
            </a:r>
            <a:r>
              <a:rPr lang="en-US" sz="1300" err="1">
                <a:ea typeface="Calibri"/>
                <a:cs typeface="Calibri"/>
              </a:rPr>
              <a:t>Pohjanmaan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liitto</a:t>
            </a:r>
            <a:r>
              <a:rPr lang="en-US" sz="1300">
                <a:ea typeface="Calibri"/>
                <a:cs typeface="Calibri"/>
              </a:rPr>
              <a:t>.</a:t>
            </a:r>
            <a:endParaRPr lang="en-US">
              <a:ea typeface="Calibri"/>
              <a:cs typeface="Calibri"/>
            </a:endParaRP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15FED80E-826E-0840-78AE-9651D8C1EBA2}"/>
              </a:ext>
            </a:extLst>
          </p:cNvPr>
          <p:cNvCxnSpPr/>
          <p:nvPr/>
        </p:nvCxnSpPr>
        <p:spPr>
          <a:xfrm>
            <a:off x="8774822" y="1855120"/>
            <a:ext cx="0" cy="4088479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164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A28ABA69-CDB7-42C8-1EAA-7D385CF157FE}"/>
              </a:ext>
            </a:extLst>
          </p:cNvPr>
          <p:cNvSpPr txBox="1">
            <a:spLocks/>
          </p:cNvSpPr>
          <p:nvPr/>
        </p:nvSpPr>
        <p:spPr>
          <a:xfrm>
            <a:off x="615475" y="823989"/>
            <a:ext cx="9483213" cy="7615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600" err="1">
                <a:cs typeface="Calibri Light"/>
              </a:rPr>
              <a:t>Digitaalinen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ennustemalli</a:t>
            </a:r>
            <a:endParaRPr lang="fi-FI" sz="360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80678FE-EEF7-94F3-619B-5E545E27026D}"/>
              </a:ext>
            </a:extLst>
          </p:cNvPr>
          <p:cNvSpPr txBox="1"/>
          <p:nvPr/>
        </p:nvSpPr>
        <p:spPr>
          <a:xfrm>
            <a:off x="648928" y="424879"/>
            <a:ext cx="74921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b="1" spc="300" err="1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ESIMERKKi</a:t>
            </a:r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: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6716C46-7311-D1D0-1AF2-750C46C96CF1}"/>
              </a:ext>
            </a:extLst>
          </p:cNvPr>
          <p:cNvSpPr txBox="1"/>
          <p:nvPr/>
        </p:nvSpPr>
        <p:spPr>
          <a:xfrm>
            <a:off x="13637941" y="11151"/>
            <a:ext cx="184731" cy="3693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fi-FI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4B956DA-2CBC-9081-C123-E051252332DA}"/>
              </a:ext>
            </a:extLst>
          </p:cNvPr>
          <p:cNvSpPr txBox="1">
            <a:spLocks/>
          </p:cNvSpPr>
          <p:nvPr/>
        </p:nvSpPr>
        <p:spPr>
          <a:xfrm>
            <a:off x="4947757" y="4826915"/>
            <a:ext cx="6257386" cy="12311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>
                <a:ea typeface="Calibri"/>
                <a:cs typeface="Calibri"/>
              </a:rPr>
              <a:t>NextGen –</a:t>
            </a:r>
            <a:r>
              <a:rPr lang="en-US" sz="1400" err="1">
                <a:ea typeface="Calibri"/>
                <a:cs typeface="Calibri"/>
              </a:rPr>
              <a:t>hankkeessa</a:t>
            </a:r>
            <a:r>
              <a:rPr lang="en-US" sz="1400">
                <a:ea typeface="Calibri"/>
                <a:cs typeface="Calibri"/>
              </a:rPr>
              <a:t> </a:t>
            </a:r>
            <a:r>
              <a:rPr lang="en-US" sz="1400" err="1">
                <a:ea typeface="Calibri"/>
                <a:cs typeface="Calibri"/>
              </a:rPr>
              <a:t>räätälöitiin</a:t>
            </a:r>
            <a:r>
              <a:rPr lang="en-US" sz="1400">
                <a:ea typeface="Calibri"/>
                <a:cs typeface="Calibri"/>
              </a:rPr>
              <a:t> Horeca-</a:t>
            </a:r>
            <a:r>
              <a:rPr lang="en-US" sz="1400" err="1">
                <a:ea typeface="Calibri"/>
                <a:cs typeface="Calibri"/>
              </a:rPr>
              <a:t>toimialalle</a:t>
            </a:r>
            <a:r>
              <a:rPr lang="en-US" sz="1400">
                <a:ea typeface="Calibri"/>
                <a:cs typeface="Calibri"/>
              </a:rPr>
              <a:t> </a:t>
            </a:r>
            <a:r>
              <a:rPr lang="en-US" sz="1400" err="1">
                <a:ea typeface="Calibri"/>
                <a:cs typeface="Calibri"/>
              </a:rPr>
              <a:t>digitaalinen</a:t>
            </a:r>
            <a:r>
              <a:rPr lang="en-US" sz="1400">
                <a:ea typeface="Calibri"/>
                <a:cs typeface="Calibri"/>
              </a:rPr>
              <a:t> </a:t>
            </a:r>
            <a:r>
              <a:rPr lang="en-US" sz="1400" err="1">
                <a:ea typeface="Calibri"/>
                <a:cs typeface="Calibri"/>
              </a:rPr>
              <a:t>ennustemalli</a:t>
            </a:r>
            <a:r>
              <a:rPr lang="en-US" sz="1400">
                <a:ea typeface="Calibri"/>
                <a:cs typeface="Calibri"/>
              </a:rPr>
              <a:t> </a:t>
            </a:r>
            <a:r>
              <a:rPr lang="en-US" sz="1400" err="1">
                <a:ea typeface="Calibri"/>
                <a:cs typeface="Calibri"/>
              </a:rPr>
              <a:t>ruokahävikin</a:t>
            </a:r>
            <a:r>
              <a:rPr lang="en-US" sz="1400">
                <a:ea typeface="Calibri"/>
                <a:cs typeface="Calibri"/>
              </a:rPr>
              <a:t> </a:t>
            </a:r>
            <a:r>
              <a:rPr lang="en-US" sz="1400" err="1">
                <a:ea typeface="Calibri"/>
                <a:cs typeface="Calibri"/>
              </a:rPr>
              <a:t>ennustamiseen</a:t>
            </a:r>
            <a:r>
              <a:rPr lang="en-US" sz="1400">
                <a:ea typeface="Calibri"/>
                <a:cs typeface="Calibri"/>
              </a:rPr>
              <a:t>.</a:t>
            </a:r>
            <a:r>
              <a:rPr lang="en-US" sz="1400">
                <a:ea typeface="+mn-lt"/>
                <a:cs typeface="+mn-lt"/>
              </a:rPr>
              <a:t> Malli </a:t>
            </a:r>
            <a:r>
              <a:rPr lang="en-US" sz="1400" err="1">
                <a:ea typeface="+mn-lt"/>
                <a:cs typeface="+mn-lt"/>
              </a:rPr>
              <a:t>toimii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hyödyntämällä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historiatietoja</a:t>
            </a:r>
            <a:r>
              <a:rPr lang="en-US" sz="1400">
                <a:ea typeface="+mn-lt"/>
                <a:cs typeface="+mn-lt"/>
              </a:rPr>
              <a:t>, </a:t>
            </a:r>
            <a:r>
              <a:rPr lang="en-US" sz="1400" err="1">
                <a:ea typeface="+mn-lt"/>
                <a:cs typeface="+mn-lt"/>
              </a:rPr>
              <a:t>reaaliaikaisia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syötteitä</a:t>
            </a:r>
            <a:r>
              <a:rPr lang="en-US" sz="1400">
                <a:ea typeface="+mn-lt"/>
                <a:cs typeface="+mn-lt"/>
              </a:rPr>
              <a:t> ja </a:t>
            </a:r>
            <a:r>
              <a:rPr lang="en-US" sz="1400" err="1">
                <a:ea typeface="+mn-lt"/>
                <a:cs typeface="+mn-lt"/>
              </a:rPr>
              <a:t>kehittyneitä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algoritmeja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ruokahävikin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tarkkaan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ennakointiin</a:t>
            </a:r>
            <a:r>
              <a:rPr lang="en-US" sz="1400">
                <a:ea typeface="+mn-lt"/>
                <a:cs typeface="+mn-lt"/>
              </a:rPr>
              <a:t>. Malli </a:t>
            </a:r>
            <a:r>
              <a:rPr lang="en-US" sz="1400" err="1">
                <a:ea typeface="+mn-lt"/>
                <a:cs typeface="+mn-lt"/>
              </a:rPr>
              <a:t>oppii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menneistä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tapahtumista</a:t>
            </a:r>
            <a:r>
              <a:rPr lang="en-US" sz="1400">
                <a:ea typeface="+mn-lt"/>
                <a:cs typeface="+mn-lt"/>
              </a:rPr>
              <a:t> ja </a:t>
            </a:r>
            <a:r>
              <a:rPr lang="en-US" sz="1400" err="1">
                <a:ea typeface="+mn-lt"/>
                <a:cs typeface="+mn-lt"/>
              </a:rPr>
              <a:t>tarkentaa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ennusteita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ajan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mittaan</a:t>
            </a:r>
            <a:r>
              <a:rPr lang="en-US" sz="1400">
                <a:ea typeface="Calibri"/>
                <a:cs typeface="Calibri"/>
              </a:rPr>
              <a:t>. (TÄHÄN TULEE TIETO MISTÄ MALLIN LÖYTÄÄ)</a:t>
            </a:r>
            <a:endParaRPr lang="en-GB" sz="1400">
              <a:ea typeface="Calibri"/>
              <a:cs typeface="Calibri"/>
            </a:endParaRP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A4C4E93F-638E-332B-2658-24848208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708707"/>
            <a:ext cx="343241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>
                <a:ea typeface="Calibri"/>
                <a:cs typeface="Calibri"/>
              </a:rPr>
              <a:t>Kun </a:t>
            </a:r>
            <a:r>
              <a:rPr lang="en-US" sz="1600" err="1">
                <a:ea typeface="Calibri"/>
                <a:cs typeface="Calibri"/>
              </a:rPr>
              <a:t>täsmällinen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hävikkitieto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yhdistetään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muihin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tietoihin</a:t>
            </a:r>
            <a:r>
              <a:rPr lang="en-US" sz="1600">
                <a:ea typeface="Calibri"/>
                <a:cs typeface="Calibri"/>
              </a:rPr>
              <a:t>, </a:t>
            </a:r>
            <a:r>
              <a:rPr lang="en-US" sz="1600" err="1">
                <a:ea typeface="Calibri"/>
                <a:cs typeface="Calibri"/>
              </a:rPr>
              <a:t>erityisesti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tietoon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ruokailijoiden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määrästä</a:t>
            </a:r>
            <a:r>
              <a:rPr lang="en-US" sz="1600">
                <a:ea typeface="Calibri"/>
                <a:cs typeface="Calibri"/>
              </a:rPr>
              <a:t> ja </a:t>
            </a:r>
            <a:r>
              <a:rPr lang="en-US" sz="1600" err="1">
                <a:ea typeface="Calibri"/>
                <a:cs typeface="Calibri"/>
              </a:rPr>
              <a:t>ruokalistasta</a:t>
            </a:r>
            <a:r>
              <a:rPr lang="en-US" sz="1600">
                <a:ea typeface="Calibri"/>
                <a:cs typeface="Calibri"/>
              </a:rPr>
              <a:t>, </a:t>
            </a:r>
            <a:r>
              <a:rPr lang="en-US" sz="1600" err="1">
                <a:ea typeface="Calibri"/>
                <a:cs typeface="Calibri"/>
              </a:rPr>
              <a:t>saadaan</a:t>
            </a:r>
            <a:r>
              <a:rPr lang="en-US" sz="1600">
                <a:ea typeface="Calibri"/>
                <a:cs typeface="Calibri"/>
              </a:rPr>
              <a:t> jo </a:t>
            </a:r>
            <a:r>
              <a:rPr lang="en-US" sz="1600" err="1">
                <a:ea typeface="Calibri"/>
                <a:cs typeface="Calibri"/>
              </a:rPr>
              <a:t>erinomaista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tietoa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ruokahävikin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vähentämiseksi</a:t>
            </a:r>
            <a:r>
              <a:rPr lang="en-US" sz="1600">
                <a:ea typeface="Calibri"/>
                <a:cs typeface="Calibri"/>
              </a:rPr>
              <a:t>: </a:t>
            </a:r>
            <a:r>
              <a:rPr lang="en-US" sz="1600" err="1">
                <a:ea typeface="Calibri"/>
                <a:cs typeface="Calibri"/>
              </a:rPr>
              <a:t>Ennustemallin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tarkoitus</a:t>
            </a:r>
            <a:r>
              <a:rPr lang="en-US" sz="1600">
                <a:ea typeface="Calibri"/>
                <a:cs typeface="Calibri"/>
              </a:rPr>
              <a:t> on, </a:t>
            </a:r>
            <a:r>
              <a:rPr lang="en-US" sz="1600" err="1">
                <a:ea typeface="Calibri"/>
                <a:cs typeface="Calibri"/>
              </a:rPr>
              <a:t>että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ennustetut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ruokahävikkimäärät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tietylle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päivälle</a:t>
            </a:r>
            <a:r>
              <a:rPr lang="en-US" sz="1600" b="1">
                <a:ea typeface="Calibri"/>
                <a:cs typeface="Calibri"/>
              </a:rPr>
              <a:t> ja </a:t>
            </a:r>
            <a:r>
              <a:rPr lang="en-US" sz="1600" b="1" err="1">
                <a:ea typeface="Calibri"/>
                <a:cs typeface="Calibri"/>
              </a:rPr>
              <a:t>aterialle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johtavat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toimenpiteisiin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keittiössä</a:t>
            </a:r>
            <a:r>
              <a:rPr lang="en-US" sz="1600">
                <a:ea typeface="Calibri"/>
                <a:cs typeface="Calibri"/>
              </a:rPr>
              <a:t>: </a:t>
            </a:r>
            <a:r>
              <a:rPr lang="en-US" sz="1600" err="1">
                <a:ea typeface="Calibri"/>
                <a:cs typeface="Calibri"/>
              </a:rPr>
              <a:t>tarvittaessa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pienennetään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valmistettavia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määriä</a:t>
            </a:r>
            <a:r>
              <a:rPr lang="en-US" sz="1600">
                <a:ea typeface="Calibri"/>
                <a:cs typeface="Calibri"/>
              </a:rPr>
              <a:t>, </a:t>
            </a:r>
            <a:r>
              <a:rPr lang="en-US" sz="1600" err="1">
                <a:ea typeface="Calibri"/>
                <a:cs typeface="Calibri"/>
              </a:rPr>
              <a:t>muutetaan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annoskokoja</a:t>
            </a:r>
            <a:r>
              <a:rPr lang="en-US" sz="1600">
                <a:ea typeface="Calibri"/>
                <a:cs typeface="Calibri"/>
              </a:rPr>
              <a:t> tai </a:t>
            </a:r>
            <a:r>
              <a:rPr lang="en-US" sz="1600" err="1">
                <a:ea typeface="Calibri"/>
                <a:cs typeface="Calibri"/>
              </a:rPr>
              <a:t>tehdään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muutoksia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reseptiikkaan</a:t>
            </a:r>
            <a:r>
              <a:rPr lang="en-US" sz="1600">
                <a:ea typeface="Calibri"/>
                <a:cs typeface="Calibri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err="1">
                <a:ea typeface="Calibri"/>
                <a:cs typeface="Calibri"/>
              </a:rPr>
              <a:t>Opitaan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vähentämään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ruokahävikkiä</a:t>
            </a:r>
            <a:r>
              <a:rPr lang="en-US" sz="1600">
                <a:ea typeface="Calibri"/>
                <a:cs typeface="Calibri"/>
              </a:rPr>
              <a:t>!</a:t>
            </a:r>
            <a:endParaRPr lang="fi-FI" sz="160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ED74D47A-4583-308D-EE41-AC78746D5F80}"/>
              </a:ext>
            </a:extLst>
          </p:cNvPr>
          <p:cNvCxnSpPr>
            <a:cxnSpLocks/>
          </p:cNvCxnSpPr>
          <p:nvPr/>
        </p:nvCxnSpPr>
        <p:spPr>
          <a:xfrm>
            <a:off x="4533259" y="1736417"/>
            <a:ext cx="0" cy="4261733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18B8129-5FC0-D759-9274-E8F1B493DD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52532" y="1737288"/>
            <a:ext cx="5644042" cy="308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55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A28ABA69-CDB7-42C8-1EAA-7D385CF157FE}"/>
              </a:ext>
            </a:extLst>
          </p:cNvPr>
          <p:cNvSpPr txBox="1">
            <a:spLocks/>
          </p:cNvSpPr>
          <p:nvPr/>
        </p:nvSpPr>
        <p:spPr>
          <a:xfrm>
            <a:off x="615475" y="823988"/>
            <a:ext cx="9483213" cy="17419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600" err="1">
                <a:cs typeface="Calibri Light"/>
              </a:rPr>
              <a:t>Digitaalinen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ennustemalli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asiakasviestinnässä</a:t>
            </a:r>
            <a:endParaRPr lang="fi-FI" sz="360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80678FE-EEF7-94F3-619B-5E545E27026D}"/>
              </a:ext>
            </a:extLst>
          </p:cNvPr>
          <p:cNvSpPr txBox="1"/>
          <p:nvPr/>
        </p:nvSpPr>
        <p:spPr>
          <a:xfrm>
            <a:off x="648928" y="424879"/>
            <a:ext cx="74921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b="1" spc="300" err="1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ESIMERKKi</a:t>
            </a:r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: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6716C46-7311-D1D0-1AF2-750C46C96CF1}"/>
              </a:ext>
            </a:extLst>
          </p:cNvPr>
          <p:cNvSpPr txBox="1"/>
          <p:nvPr/>
        </p:nvSpPr>
        <p:spPr>
          <a:xfrm>
            <a:off x="13637941" y="11151"/>
            <a:ext cx="184731" cy="3693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fi-FI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068C2C-DAAD-B95E-C06E-9CBA620D8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63411"/>
            <a:ext cx="453635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err="1">
                <a:ea typeface="Calibri"/>
                <a:cs typeface="Calibri"/>
              </a:rPr>
              <a:t>Ennustemalli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tuottaa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tarkat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tiedot</a:t>
            </a:r>
            <a:r>
              <a:rPr lang="en-US" sz="1600">
                <a:ea typeface="Calibri"/>
                <a:cs typeface="Calibri"/>
              </a:rPr>
              <a:t> mm. </a:t>
            </a:r>
            <a:r>
              <a:rPr lang="en-US" sz="1600" err="1">
                <a:ea typeface="Calibri"/>
                <a:cs typeface="Calibri"/>
              </a:rPr>
              <a:t>toteutuneesta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lautashävikistä</a:t>
            </a:r>
            <a:r>
              <a:rPr lang="en-US" sz="1600">
                <a:ea typeface="Calibri"/>
                <a:cs typeface="Calibri"/>
              </a:rPr>
              <a:t>.</a:t>
            </a:r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err="1">
                <a:ea typeface="Calibri"/>
                <a:cs typeface="Calibri"/>
              </a:rPr>
              <a:t>Lautashävikkidatan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esittäminen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asikkaille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kiinnostavasti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voi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osaltaan</a:t>
            </a:r>
            <a:r>
              <a:rPr lang="en-US" sz="1600">
                <a:ea typeface="Calibri"/>
                <a:cs typeface="Calibri"/>
              </a:rPr>
              <a:t> … KESKEN </a:t>
            </a:r>
            <a:br>
              <a:rPr lang="en-US" sz="1600">
                <a:ea typeface="Calibri"/>
                <a:cs typeface="Calibri"/>
              </a:rPr>
            </a:br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FBC7A6F-DE3E-DEF4-9CDD-85E61869544D}"/>
              </a:ext>
            </a:extLst>
          </p:cNvPr>
          <p:cNvSpPr txBox="1">
            <a:spLocks/>
          </p:cNvSpPr>
          <p:nvPr/>
        </p:nvSpPr>
        <p:spPr>
          <a:xfrm>
            <a:off x="6096000" y="306341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>
                <a:ea typeface="Calibri"/>
                <a:cs typeface="Calibri"/>
              </a:rPr>
              <a:t>TÄHÄN TULEE KUVA RUOKASALISSA OLEVASTA NÄYTÖSTÄ, JOSSA VIESTITÄÄN ASIAKKAILLE HÄVIKIN KEHITTYMISESTÄ</a:t>
            </a: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sz="140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062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20237-34E1-C873-BE8A-4FC571E1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906" y="424879"/>
            <a:ext cx="5608333" cy="1287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err="1">
                <a:latin typeface="Calibri" panose="020F0502020204030204"/>
                <a:ea typeface="Calibri"/>
                <a:cs typeface="Calibri"/>
              </a:rPr>
              <a:t>Ruokahävikin</a:t>
            </a:r>
            <a:r>
              <a:rPr lang="en-GB" sz="1500">
                <a:latin typeface="Calibri" panose="020F0502020204030204"/>
                <a:ea typeface="Calibri"/>
                <a:cs typeface="Calibri"/>
              </a:rPr>
              <a:t> </a:t>
            </a:r>
            <a:r>
              <a:rPr lang="en-GB" sz="1500" err="1">
                <a:latin typeface="Calibri" panose="020F0502020204030204"/>
                <a:ea typeface="Calibri"/>
                <a:cs typeface="Calibri"/>
              </a:rPr>
              <a:t>vähentäminen</a:t>
            </a:r>
            <a:r>
              <a:rPr lang="en-GB" sz="1500">
                <a:latin typeface="Calibri" panose="020F0502020204030204"/>
                <a:ea typeface="Calibri"/>
                <a:cs typeface="Calibri"/>
              </a:rPr>
              <a:t> on </a:t>
            </a:r>
            <a:r>
              <a:rPr lang="en-GB" sz="1500" err="1">
                <a:latin typeface="Calibri" panose="020F0502020204030204"/>
                <a:ea typeface="Calibri"/>
                <a:cs typeface="Calibri"/>
              </a:rPr>
              <a:t>jatkuvaa</a:t>
            </a:r>
            <a:r>
              <a:rPr lang="en-GB" sz="1500">
                <a:latin typeface="Calibri" panose="020F0502020204030204"/>
                <a:ea typeface="Calibri"/>
                <a:cs typeface="Calibri"/>
              </a:rPr>
              <a:t> </a:t>
            </a:r>
            <a:r>
              <a:rPr lang="en-GB" sz="1500" err="1">
                <a:latin typeface="Calibri" panose="020F0502020204030204"/>
                <a:ea typeface="Calibri"/>
                <a:cs typeface="Calibri"/>
              </a:rPr>
              <a:t>oppimista</a:t>
            </a:r>
            <a:r>
              <a:rPr lang="en-GB" sz="1500">
                <a:latin typeface="Calibri" panose="020F0502020204030204"/>
                <a:ea typeface="Calibri"/>
                <a:cs typeface="Calibri"/>
              </a:rPr>
              <a:t> </a:t>
            </a:r>
            <a:r>
              <a:rPr lang="en-GB" sz="1500" err="1">
                <a:latin typeface="Calibri" panose="020F0502020204030204"/>
                <a:ea typeface="Calibri"/>
                <a:cs typeface="Calibri"/>
              </a:rPr>
              <a:t>ja</a:t>
            </a:r>
            <a:r>
              <a:rPr lang="en-GB" sz="1500">
                <a:latin typeface="Calibri" panose="020F0502020204030204"/>
                <a:ea typeface="Calibri"/>
                <a:cs typeface="Calibri"/>
              </a:rPr>
              <a:t> </a:t>
            </a:r>
            <a:r>
              <a:rPr lang="en-GB" sz="1500" err="1">
                <a:latin typeface="Calibri" panose="020F0502020204030204"/>
                <a:ea typeface="Calibri"/>
                <a:cs typeface="Calibri"/>
              </a:rPr>
              <a:t>aika</a:t>
            </a:r>
            <a:r>
              <a:rPr lang="en-GB" sz="1500">
                <a:latin typeface="Calibri" panose="020F0502020204030204"/>
                <a:ea typeface="Calibri"/>
                <a:cs typeface="Calibri"/>
              </a:rPr>
              <a:t> </a:t>
            </a:r>
            <a:r>
              <a:rPr lang="en-GB" sz="1500" err="1">
                <a:latin typeface="Calibri" panose="020F0502020204030204"/>
                <a:ea typeface="Calibri"/>
                <a:cs typeface="Calibri"/>
              </a:rPr>
              <a:t>ajoin</a:t>
            </a:r>
            <a:r>
              <a:rPr lang="en-GB" sz="1500">
                <a:latin typeface="Calibri" panose="020F0502020204030204"/>
                <a:ea typeface="Calibri"/>
                <a:cs typeface="Calibri"/>
              </a:rPr>
              <a:t> </a:t>
            </a:r>
            <a:r>
              <a:rPr lang="en-GB" sz="1500" err="1">
                <a:latin typeface="Calibri" panose="020F0502020204030204"/>
                <a:ea typeface="Calibri"/>
                <a:cs typeface="Calibri"/>
              </a:rPr>
              <a:t>kannattaa</a:t>
            </a:r>
            <a:r>
              <a:rPr lang="en-GB" sz="1500">
                <a:latin typeface="Calibri" panose="020F0502020204030204"/>
                <a:ea typeface="Calibri"/>
                <a:cs typeface="Calibri"/>
              </a:rPr>
              <a:t> </a:t>
            </a:r>
            <a:r>
              <a:rPr lang="en-GB" sz="1500" err="1">
                <a:latin typeface="Calibri" panose="020F0502020204030204"/>
                <a:ea typeface="Calibri"/>
                <a:cs typeface="Calibri"/>
              </a:rPr>
              <a:t>palata</a:t>
            </a:r>
            <a:r>
              <a:rPr lang="en-GB" sz="1500">
                <a:latin typeface="Calibri" panose="020F0502020204030204"/>
                <a:ea typeface="Calibri"/>
                <a:cs typeface="Calibri"/>
              </a:rPr>
              <a:t> </a:t>
            </a:r>
            <a:r>
              <a:rPr lang="en-GB" sz="1500" err="1">
                <a:latin typeface="Calibri" panose="020F0502020204030204"/>
                <a:ea typeface="Calibri"/>
                <a:cs typeface="Calibri"/>
              </a:rPr>
              <a:t>kehittämisen</a:t>
            </a:r>
            <a:r>
              <a:rPr lang="en-GB" sz="1500">
                <a:latin typeface="Calibri" panose="020F0502020204030204"/>
                <a:ea typeface="Calibri"/>
                <a:cs typeface="Calibri"/>
              </a:rPr>
              <a:t> </a:t>
            </a:r>
            <a:r>
              <a:rPr lang="en-GB" sz="1500" err="1">
                <a:latin typeface="Calibri" panose="020F0502020204030204"/>
                <a:ea typeface="Calibri"/>
                <a:cs typeface="Calibri"/>
              </a:rPr>
              <a:t>eri</a:t>
            </a:r>
            <a:r>
              <a:rPr lang="en-GB" sz="1500">
                <a:latin typeface="Calibri" panose="020F0502020204030204"/>
                <a:ea typeface="Calibri"/>
                <a:cs typeface="Calibri"/>
              </a:rPr>
              <a:t> </a:t>
            </a:r>
            <a:r>
              <a:rPr lang="en-GB" sz="1500" err="1">
                <a:latin typeface="Calibri" panose="020F0502020204030204"/>
                <a:ea typeface="Calibri"/>
                <a:cs typeface="Calibri"/>
              </a:rPr>
              <a:t>vaiheisiin</a:t>
            </a:r>
            <a:r>
              <a:rPr lang="en-GB" sz="1500">
                <a:latin typeface="Calibri" panose="020F0502020204030204"/>
                <a:ea typeface="Calibri"/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n-US" sz="1500" err="1">
                <a:latin typeface="Aptos"/>
              </a:rPr>
              <a:t>Palaverin</a:t>
            </a:r>
            <a:r>
              <a:rPr lang="en-US" sz="1500">
                <a:latin typeface="Aptos"/>
              </a:rPr>
              <a:t> </a:t>
            </a:r>
            <a:r>
              <a:rPr lang="en-US" sz="1500" err="1">
                <a:latin typeface="Aptos"/>
              </a:rPr>
              <a:t>paikka</a:t>
            </a:r>
            <a:r>
              <a:rPr lang="en-US" sz="1500">
                <a:latin typeface="Aptos"/>
              </a:rPr>
              <a:t>: </a:t>
            </a:r>
            <a:r>
              <a:rPr lang="en-US" sz="1500" err="1">
                <a:latin typeface="Aptos"/>
              </a:rPr>
              <a:t>Mitä</a:t>
            </a:r>
            <a:r>
              <a:rPr lang="en-US" sz="1500">
                <a:latin typeface="Aptos"/>
              </a:rPr>
              <a:t> </a:t>
            </a:r>
            <a:r>
              <a:rPr lang="en-US" sz="1500" err="1">
                <a:latin typeface="Aptos"/>
              </a:rPr>
              <a:t>kannattaisi</a:t>
            </a:r>
            <a:r>
              <a:rPr lang="en-US" sz="1500">
                <a:latin typeface="Aptos"/>
              </a:rPr>
              <a:t> </a:t>
            </a:r>
            <a:r>
              <a:rPr lang="en-US" sz="1500" err="1">
                <a:latin typeface="Aptos"/>
              </a:rPr>
              <a:t>tehdä</a:t>
            </a:r>
            <a:r>
              <a:rPr lang="en-US" sz="1500">
                <a:latin typeface="Aptos"/>
              </a:rPr>
              <a:t> </a:t>
            </a:r>
            <a:r>
              <a:rPr lang="en-US" sz="1500" err="1">
                <a:latin typeface="Aptos"/>
              </a:rPr>
              <a:t>tässä</a:t>
            </a:r>
            <a:r>
              <a:rPr lang="en-US" sz="1500">
                <a:latin typeface="Aptos"/>
              </a:rPr>
              <a:t> </a:t>
            </a:r>
            <a:r>
              <a:rPr lang="en-US" sz="1500" err="1">
                <a:latin typeface="Aptos"/>
              </a:rPr>
              <a:t>kuussa</a:t>
            </a:r>
            <a:r>
              <a:rPr lang="en-US" sz="1500">
                <a:latin typeface="Aptos"/>
              </a:rPr>
              <a:t>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3B63EA7-5E28-85ED-A7A4-71586BAFE81B}"/>
              </a:ext>
            </a:extLst>
          </p:cNvPr>
          <p:cNvSpPr txBox="1"/>
          <p:nvPr/>
        </p:nvSpPr>
        <p:spPr>
          <a:xfrm>
            <a:off x="648928" y="424879"/>
            <a:ext cx="74921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ESIMERKKI: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2C00CAD-B5A8-B78E-FEE4-CDF1E9FAD371}"/>
              </a:ext>
            </a:extLst>
          </p:cNvPr>
          <p:cNvSpPr txBox="1">
            <a:spLocks/>
          </p:cNvSpPr>
          <p:nvPr/>
        </p:nvSpPr>
        <p:spPr>
          <a:xfrm>
            <a:off x="615476" y="823989"/>
            <a:ext cx="2317296" cy="7615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600" err="1">
                <a:cs typeface="Calibri Light"/>
              </a:rPr>
              <a:t>Vuosikello</a:t>
            </a:r>
            <a:endParaRPr lang="fi-FI" sz="3600"/>
          </a:p>
        </p:txBody>
      </p:sp>
      <p:grpSp>
        <p:nvGrpSpPr>
          <p:cNvPr id="12" name="Bild 9">
            <a:extLst>
              <a:ext uri="{FF2B5EF4-FFF2-40B4-BE49-F238E27FC236}">
                <a16:creationId xmlns:a16="http://schemas.microsoft.com/office/drawing/2014/main" id="{B3E413A4-3277-6804-081A-29BCCA469CB2}"/>
              </a:ext>
            </a:extLst>
          </p:cNvPr>
          <p:cNvGrpSpPr/>
          <p:nvPr/>
        </p:nvGrpSpPr>
        <p:grpSpPr>
          <a:xfrm>
            <a:off x="553668" y="1984639"/>
            <a:ext cx="3841350" cy="3841350"/>
            <a:chOff x="1861171" y="1515443"/>
            <a:chExt cx="4648033" cy="4648033"/>
          </a:xfrm>
          <a:solidFill>
            <a:schemeClr val="accent2"/>
          </a:solidFill>
        </p:grpSpPr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8B029257-8059-DE35-A860-38FB856E8A52}"/>
                </a:ext>
              </a:extLst>
            </p:cNvPr>
            <p:cNvSpPr/>
            <p:nvPr/>
          </p:nvSpPr>
          <p:spPr>
            <a:xfrm>
              <a:off x="3987293" y="1911232"/>
              <a:ext cx="1063061" cy="1066579"/>
            </a:xfrm>
            <a:custGeom>
              <a:avLst/>
              <a:gdLst>
                <a:gd name="connsiteX0" fmla="*/ 1063061 w 1063061"/>
                <a:gd name="connsiteY0" fmla="*/ 284968 h 1066579"/>
                <a:gd name="connsiteX1" fmla="*/ 611861 w 1063061"/>
                <a:gd name="connsiteY1" fmla="*/ 1066579 h 1066579"/>
                <a:gd name="connsiteX2" fmla="*/ 0 w 1063061"/>
                <a:gd name="connsiteY2" fmla="*/ 900934 h 1066579"/>
                <a:gd name="connsiteX3" fmla="*/ 0 w 1063061"/>
                <a:gd name="connsiteY3" fmla="*/ 0 h 1066579"/>
                <a:gd name="connsiteX4" fmla="*/ 1063061 w 1063061"/>
                <a:gd name="connsiteY4" fmla="*/ 284968 h 106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061" h="1066579">
                  <a:moveTo>
                    <a:pt x="1063061" y="284968"/>
                  </a:moveTo>
                  <a:lnTo>
                    <a:pt x="611861" y="1066579"/>
                  </a:lnTo>
                  <a:cubicBezTo>
                    <a:pt x="431850" y="962208"/>
                    <a:pt x="223108" y="901814"/>
                    <a:pt x="0" y="900934"/>
                  </a:cubicBezTo>
                  <a:lnTo>
                    <a:pt x="0" y="0"/>
                  </a:lnTo>
                  <a:cubicBezTo>
                    <a:pt x="373215" y="0"/>
                    <a:pt x="739980" y="98214"/>
                    <a:pt x="1063061" y="284968"/>
                  </a:cubicBezTo>
                  <a:close/>
                </a:path>
              </a:pathLst>
            </a:custGeom>
            <a:solidFill>
              <a:schemeClr val="accent2"/>
            </a:solidFill>
            <a:ln w="730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4B43AAF3-6330-4E4B-C443-835AEBA32188}"/>
                </a:ext>
              </a:extLst>
            </p:cNvPr>
            <p:cNvSpPr/>
            <p:nvPr/>
          </p:nvSpPr>
          <p:spPr>
            <a:xfrm>
              <a:off x="4599154" y="1515443"/>
              <a:ext cx="1910050" cy="1910050"/>
            </a:xfrm>
            <a:custGeom>
              <a:avLst/>
              <a:gdLst>
                <a:gd name="connsiteX0" fmla="*/ 1910050 w 1910050"/>
                <a:gd name="connsiteY0" fmla="*/ 1065993 h 1910050"/>
                <a:gd name="connsiteX1" fmla="*/ 1229293 w 1910050"/>
                <a:gd name="connsiteY1" fmla="*/ 1458851 h 1910050"/>
                <a:gd name="connsiteX2" fmla="*/ 447682 w 1910050"/>
                <a:gd name="connsiteY2" fmla="*/ 1910051 h 1910050"/>
                <a:gd name="connsiteX3" fmla="*/ 0 w 1910050"/>
                <a:gd name="connsiteY3" fmla="*/ 1462369 h 1910050"/>
                <a:gd name="connsiteX4" fmla="*/ 451200 w 1910050"/>
                <a:gd name="connsiteY4" fmla="*/ 680758 h 1910050"/>
                <a:gd name="connsiteX5" fmla="*/ 844351 w 1910050"/>
                <a:gd name="connsiteY5" fmla="*/ 0 h 1910050"/>
                <a:gd name="connsiteX6" fmla="*/ 1910050 w 1910050"/>
                <a:gd name="connsiteY6" fmla="*/ 1065993 h 19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0050" h="1910050">
                  <a:moveTo>
                    <a:pt x="1910050" y="1065993"/>
                  </a:moveTo>
                  <a:lnTo>
                    <a:pt x="1229293" y="1458851"/>
                  </a:lnTo>
                  <a:lnTo>
                    <a:pt x="447682" y="1910051"/>
                  </a:lnTo>
                  <a:cubicBezTo>
                    <a:pt x="339793" y="1724763"/>
                    <a:pt x="185288" y="1570258"/>
                    <a:pt x="0" y="1462369"/>
                  </a:cubicBezTo>
                  <a:lnTo>
                    <a:pt x="451200" y="680758"/>
                  </a:lnTo>
                  <a:lnTo>
                    <a:pt x="844351" y="0"/>
                  </a:lnTo>
                  <a:cubicBezTo>
                    <a:pt x="1287048" y="255651"/>
                    <a:pt x="1654693" y="623295"/>
                    <a:pt x="1910050" y="1065993"/>
                  </a:cubicBezTo>
                  <a:close/>
                </a:path>
              </a:pathLst>
            </a:custGeom>
            <a:solidFill>
              <a:schemeClr val="accent1"/>
            </a:solidFill>
            <a:ln w="730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ihandsfigur 14">
              <a:extLst>
                <a:ext uri="{FF2B5EF4-FFF2-40B4-BE49-F238E27FC236}">
                  <a16:creationId xmlns:a16="http://schemas.microsoft.com/office/drawing/2014/main" id="{4C7C9665-EC45-0100-04A1-8A0E7BBEEF03}"/>
                </a:ext>
              </a:extLst>
            </p:cNvPr>
            <p:cNvSpPr/>
            <p:nvPr/>
          </p:nvSpPr>
          <p:spPr>
            <a:xfrm>
              <a:off x="5046836" y="2974293"/>
              <a:ext cx="1066578" cy="1063061"/>
            </a:xfrm>
            <a:custGeom>
              <a:avLst/>
              <a:gdLst>
                <a:gd name="connsiteX0" fmla="*/ 1066579 w 1066578"/>
                <a:gd name="connsiteY0" fmla="*/ 1063061 h 1063061"/>
                <a:gd name="connsiteX1" fmla="*/ 165645 w 1066578"/>
                <a:gd name="connsiteY1" fmla="*/ 1063061 h 1063061"/>
                <a:gd name="connsiteX2" fmla="*/ 0 w 1066578"/>
                <a:gd name="connsiteY2" fmla="*/ 451493 h 1063061"/>
                <a:gd name="connsiteX3" fmla="*/ 0 w 1066578"/>
                <a:gd name="connsiteY3" fmla="*/ 451493 h 1063061"/>
                <a:gd name="connsiteX4" fmla="*/ 781611 w 1066578"/>
                <a:gd name="connsiteY4" fmla="*/ 0 h 1063061"/>
                <a:gd name="connsiteX5" fmla="*/ 1066579 w 1066578"/>
                <a:gd name="connsiteY5" fmla="*/ 1063061 h 10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578" h="1063061">
                  <a:moveTo>
                    <a:pt x="1066579" y="1063061"/>
                  </a:moveTo>
                  <a:lnTo>
                    <a:pt x="165645" y="1063061"/>
                  </a:lnTo>
                  <a:cubicBezTo>
                    <a:pt x="164766" y="840246"/>
                    <a:pt x="104371" y="631504"/>
                    <a:pt x="0" y="451493"/>
                  </a:cubicBezTo>
                  <a:lnTo>
                    <a:pt x="0" y="451493"/>
                  </a:lnTo>
                  <a:cubicBezTo>
                    <a:pt x="0" y="451493"/>
                    <a:pt x="781611" y="0"/>
                    <a:pt x="781611" y="0"/>
                  </a:cubicBezTo>
                  <a:cubicBezTo>
                    <a:pt x="968365" y="323375"/>
                    <a:pt x="1066579" y="689846"/>
                    <a:pt x="1066579" y="1063061"/>
                  </a:cubicBezTo>
                  <a:close/>
                </a:path>
              </a:pathLst>
            </a:custGeom>
            <a:solidFill>
              <a:schemeClr val="accent2"/>
            </a:solidFill>
            <a:ln w="730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ihandsfigur 15">
              <a:extLst>
                <a:ext uri="{FF2B5EF4-FFF2-40B4-BE49-F238E27FC236}">
                  <a16:creationId xmlns:a16="http://schemas.microsoft.com/office/drawing/2014/main" id="{5C507567-952A-1B25-51FF-B9AF0D661745}"/>
                </a:ext>
              </a:extLst>
            </p:cNvPr>
            <p:cNvSpPr/>
            <p:nvPr/>
          </p:nvSpPr>
          <p:spPr>
            <a:xfrm>
              <a:off x="5051527" y="4037354"/>
              <a:ext cx="1061888" cy="1063061"/>
            </a:xfrm>
            <a:custGeom>
              <a:avLst/>
              <a:gdLst>
                <a:gd name="connsiteX0" fmla="*/ 1061888 w 1061888"/>
                <a:gd name="connsiteY0" fmla="*/ 0 h 1063061"/>
                <a:gd name="connsiteX1" fmla="*/ 776920 w 1061888"/>
                <a:gd name="connsiteY1" fmla="*/ 1063061 h 1063061"/>
                <a:gd name="connsiteX2" fmla="*/ 0 w 1061888"/>
                <a:gd name="connsiteY2" fmla="*/ 614500 h 1063061"/>
                <a:gd name="connsiteX3" fmla="*/ 160954 w 1061888"/>
                <a:gd name="connsiteY3" fmla="*/ 5570 h 1063061"/>
                <a:gd name="connsiteX4" fmla="*/ 160954 w 1061888"/>
                <a:gd name="connsiteY4" fmla="*/ 0 h 1063061"/>
                <a:gd name="connsiteX5" fmla="*/ 1061888 w 1061888"/>
                <a:gd name="connsiteY5" fmla="*/ 0 h 10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1888" h="1063061">
                  <a:moveTo>
                    <a:pt x="1061888" y="0"/>
                  </a:moveTo>
                  <a:cubicBezTo>
                    <a:pt x="1061888" y="373215"/>
                    <a:pt x="963674" y="739980"/>
                    <a:pt x="776920" y="1063061"/>
                  </a:cubicBezTo>
                  <a:lnTo>
                    <a:pt x="0" y="614500"/>
                  </a:lnTo>
                  <a:cubicBezTo>
                    <a:pt x="102319" y="434782"/>
                    <a:pt x="160954" y="226919"/>
                    <a:pt x="160954" y="5570"/>
                  </a:cubicBezTo>
                  <a:lnTo>
                    <a:pt x="160954" y="0"/>
                  </a:lnTo>
                  <a:lnTo>
                    <a:pt x="1061888" y="0"/>
                  </a:lnTo>
                  <a:close/>
                </a:path>
              </a:pathLst>
            </a:custGeom>
            <a:solidFill>
              <a:schemeClr val="accent2"/>
            </a:solidFill>
            <a:ln w="730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ihandsfigur 16">
              <a:extLst>
                <a:ext uri="{FF2B5EF4-FFF2-40B4-BE49-F238E27FC236}">
                  <a16:creationId xmlns:a16="http://schemas.microsoft.com/office/drawing/2014/main" id="{8A8DB2BC-16B6-4729-D96E-508EB859C428}"/>
                </a:ext>
              </a:extLst>
            </p:cNvPr>
            <p:cNvSpPr/>
            <p:nvPr/>
          </p:nvSpPr>
          <p:spPr>
            <a:xfrm>
              <a:off x="4603845" y="4651854"/>
              <a:ext cx="1224601" cy="1226654"/>
            </a:xfrm>
            <a:custGeom>
              <a:avLst/>
              <a:gdLst>
                <a:gd name="connsiteX0" fmla="*/ 1224602 w 1224601"/>
                <a:gd name="connsiteY0" fmla="*/ 448561 h 1226654"/>
                <a:gd name="connsiteX1" fmla="*/ 446509 w 1224601"/>
                <a:gd name="connsiteY1" fmla="*/ 1226654 h 1226654"/>
                <a:gd name="connsiteX2" fmla="*/ 0 w 1224601"/>
                <a:gd name="connsiteY2" fmla="*/ 453252 h 1226654"/>
                <a:gd name="connsiteX3" fmla="*/ 447682 w 1224601"/>
                <a:gd name="connsiteY3" fmla="*/ 0 h 1226654"/>
                <a:gd name="connsiteX4" fmla="*/ 1224602 w 1224601"/>
                <a:gd name="connsiteY4" fmla="*/ 448561 h 122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601" h="1226654">
                  <a:moveTo>
                    <a:pt x="1224602" y="448561"/>
                  </a:moveTo>
                  <a:cubicBezTo>
                    <a:pt x="1038141" y="771643"/>
                    <a:pt x="769591" y="1040193"/>
                    <a:pt x="446509" y="1226654"/>
                  </a:cubicBezTo>
                  <a:lnTo>
                    <a:pt x="0" y="453252"/>
                  </a:lnTo>
                  <a:cubicBezTo>
                    <a:pt x="186168" y="343897"/>
                    <a:pt x="340965" y="187340"/>
                    <a:pt x="447682" y="0"/>
                  </a:cubicBezTo>
                  <a:lnTo>
                    <a:pt x="1224602" y="448561"/>
                  </a:lnTo>
                  <a:close/>
                </a:path>
              </a:pathLst>
            </a:custGeom>
            <a:solidFill>
              <a:schemeClr val="accent2"/>
            </a:solidFill>
            <a:ln w="730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ihandsfigur 17">
              <a:extLst>
                <a:ext uri="{FF2B5EF4-FFF2-40B4-BE49-F238E27FC236}">
                  <a16:creationId xmlns:a16="http://schemas.microsoft.com/office/drawing/2014/main" id="{DE898AEB-4656-3644-BB80-BADB9C1FBA9F}"/>
                </a:ext>
              </a:extLst>
            </p:cNvPr>
            <p:cNvSpPr/>
            <p:nvPr/>
          </p:nvSpPr>
          <p:spPr>
            <a:xfrm>
              <a:off x="3987293" y="5105106"/>
              <a:ext cx="1063061" cy="1058369"/>
            </a:xfrm>
            <a:custGeom>
              <a:avLst/>
              <a:gdLst>
                <a:gd name="connsiteX0" fmla="*/ 1063061 w 1063061"/>
                <a:gd name="connsiteY0" fmla="*/ 773402 h 1058369"/>
                <a:gd name="connsiteX1" fmla="*/ 0 w 1063061"/>
                <a:gd name="connsiteY1" fmla="*/ 1058370 h 1058369"/>
                <a:gd name="connsiteX2" fmla="*/ 0 w 1063061"/>
                <a:gd name="connsiteY2" fmla="*/ 168577 h 1058369"/>
                <a:gd name="connsiteX3" fmla="*/ 616552 w 1063061"/>
                <a:gd name="connsiteY3" fmla="*/ 0 h 1058369"/>
                <a:gd name="connsiteX4" fmla="*/ 1063061 w 1063061"/>
                <a:gd name="connsiteY4" fmla="*/ 773402 h 105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061" h="1058369">
                  <a:moveTo>
                    <a:pt x="1063061" y="773402"/>
                  </a:moveTo>
                  <a:cubicBezTo>
                    <a:pt x="739980" y="960156"/>
                    <a:pt x="373215" y="1058370"/>
                    <a:pt x="0" y="1058370"/>
                  </a:cubicBezTo>
                  <a:lnTo>
                    <a:pt x="0" y="168577"/>
                  </a:lnTo>
                  <a:cubicBezTo>
                    <a:pt x="225160" y="167697"/>
                    <a:pt x="435662" y="106130"/>
                    <a:pt x="616552" y="0"/>
                  </a:cubicBezTo>
                  <a:lnTo>
                    <a:pt x="1063061" y="773402"/>
                  </a:lnTo>
                  <a:close/>
                </a:path>
              </a:pathLst>
            </a:custGeom>
            <a:solidFill>
              <a:schemeClr val="accent2"/>
            </a:solidFill>
            <a:ln w="730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ihandsfigur 18">
              <a:extLst>
                <a:ext uri="{FF2B5EF4-FFF2-40B4-BE49-F238E27FC236}">
                  <a16:creationId xmlns:a16="http://schemas.microsoft.com/office/drawing/2014/main" id="{F5E38927-3590-B155-9B5D-30D52F1667ED}"/>
                </a:ext>
              </a:extLst>
            </p:cNvPr>
            <p:cNvSpPr/>
            <p:nvPr/>
          </p:nvSpPr>
          <p:spPr>
            <a:xfrm>
              <a:off x="2924232" y="5109797"/>
              <a:ext cx="1063061" cy="1053679"/>
            </a:xfrm>
            <a:custGeom>
              <a:avLst/>
              <a:gdLst>
                <a:gd name="connsiteX0" fmla="*/ 1063061 w 1063061"/>
                <a:gd name="connsiteY0" fmla="*/ 163886 h 1053679"/>
                <a:gd name="connsiteX1" fmla="*/ 1063061 w 1063061"/>
                <a:gd name="connsiteY1" fmla="*/ 1053679 h 1053679"/>
                <a:gd name="connsiteX2" fmla="*/ 0 w 1063061"/>
                <a:gd name="connsiteY2" fmla="*/ 768711 h 1053679"/>
                <a:gd name="connsiteX3" fmla="*/ 443871 w 1063061"/>
                <a:gd name="connsiteY3" fmla="*/ 0 h 1053679"/>
                <a:gd name="connsiteX4" fmla="*/ 1057491 w 1063061"/>
                <a:gd name="connsiteY4" fmla="*/ 163886 h 1053679"/>
                <a:gd name="connsiteX5" fmla="*/ 1063061 w 1063061"/>
                <a:gd name="connsiteY5" fmla="*/ 163886 h 105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061" h="1053679">
                  <a:moveTo>
                    <a:pt x="1063061" y="163886"/>
                  </a:moveTo>
                  <a:lnTo>
                    <a:pt x="1063061" y="1053679"/>
                  </a:lnTo>
                  <a:cubicBezTo>
                    <a:pt x="689846" y="1053679"/>
                    <a:pt x="323375" y="955465"/>
                    <a:pt x="0" y="768711"/>
                  </a:cubicBezTo>
                  <a:lnTo>
                    <a:pt x="443871" y="0"/>
                  </a:lnTo>
                  <a:cubicBezTo>
                    <a:pt x="624468" y="104371"/>
                    <a:pt x="834090" y="163886"/>
                    <a:pt x="1057491" y="163886"/>
                  </a:cubicBezTo>
                  <a:lnTo>
                    <a:pt x="1063061" y="163886"/>
                  </a:lnTo>
                  <a:close/>
                </a:path>
              </a:pathLst>
            </a:custGeom>
            <a:solidFill>
              <a:schemeClr val="accent2"/>
            </a:solidFill>
            <a:ln w="730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ihandsfigur 19">
              <a:extLst>
                <a:ext uri="{FF2B5EF4-FFF2-40B4-BE49-F238E27FC236}">
                  <a16:creationId xmlns:a16="http://schemas.microsoft.com/office/drawing/2014/main" id="{FC92ED40-D6E0-F42B-0833-BC0F96660C33}"/>
                </a:ext>
              </a:extLst>
            </p:cNvPr>
            <p:cNvSpPr/>
            <p:nvPr/>
          </p:nvSpPr>
          <p:spPr>
            <a:xfrm>
              <a:off x="2146139" y="4656545"/>
              <a:ext cx="1221963" cy="1221963"/>
            </a:xfrm>
            <a:custGeom>
              <a:avLst/>
              <a:gdLst>
                <a:gd name="connsiteX0" fmla="*/ 1221963 w 1221963"/>
                <a:gd name="connsiteY0" fmla="*/ 453252 h 1221963"/>
                <a:gd name="connsiteX1" fmla="*/ 778093 w 1221963"/>
                <a:gd name="connsiteY1" fmla="*/ 1221964 h 1221963"/>
                <a:gd name="connsiteX2" fmla="*/ 0 w 1221963"/>
                <a:gd name="connsiteY2" fmla="*/ 443871 h 1221963"/>
                <a:gd name="connsiteX3" fmla="*/ 768711 w 1221963"/>
                <a:gd name="connsiteY3" fmla="*/ 0 h 1221963"/>
                <a:gd name="connsiteX4" fmla="*/ 1221963 w 1221963"/>
                <a:gd name="connsiteY4" fmla="*/ 453252 h 122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63" h="1221963">
                  <a:moveTo>
                    <a:pt x="1221963" y="453252"/>
                  </a:moveTo>
                  <a:lnTo>
                    <a:pt x="778093" y="1221964"/>
                  </a:lnTo>
                  <a:cubicBezTo>
                    <a:pt x="455011" y="1035503"/>
                    <a:pt x="186461" y="766952"/>
                    <a:pt x="0" y="443871"/>
                  </a:cubicBezTo>
                  <a:lnTo>
                    <a:pt x="768711" y="0"/>
                  </a:lnTo>
                  <a:cubicBezTo>
                    <a:pt x="877187" y="187927"/>
                    <a:pt x="1033743" y="344777"/>
                    <a:pt x="1221963" y="453252"/>
                  </a:cubicBezTo>
                  <a:close/>
                </a:path>
              </a:pathLst>
            </a:custGeom>
            <a:solidFill>
              <a:schemeClr val="accent2"/>
            </a:solidFill>
            <a:ln w="730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Frihandsfigur 20">
              <a:extLst>
                <a:ext uri="{FF2B5EF4-FFF2-40B4-BE49-F238E27FC236}">
                  <a16:creationId xmlns:a16="http://schemas.microsoft.com/office/drawing/2014/main" id="{33DA978F-6F46-C052-1783-83E99A3D5522}"/>
                </a:ext>
              </a:extLst>
            </p:cNvPr>
            <p:cNvSpPr/>
            <p:nvPr/>
          </p:nvSpPr>
          <p:spPr>
            <a:xfrm>
              <a:off x="1861171" y="4037354"/>
              <a:ext cx="1053679" cy="1063061"/>
            </a:xfrm>
            <a:custGeom>
              <a:avLst/>
              <a:gdLst>
                <a:gd name="connsiteX0" fmla="*/ 1053679 w 1053679"/>
                <a:gd name="connsiteY0" fmla="*/ 619191 h 1063061"/>
                <a:gd name="connsiteX1" fmla="*/ 284968 w 1053679"/>
                <a:gd name="connsiteY1" fmla="*/ 1063061 h 1063061"/>
                <a:gd name="connsiteX2" fmla="*/ 0 w 1053679"/>
                <a:gd name="connsiteY2" fmla="*/ 0 h 1063061"/>
                <a:gd name="connsiteX3" fmla="*/ 890087 w 1053679"/>
                <a:gd name="connsiteY3" fmla="*/ 0 h 1063061"/>
                <a:gd name="connsiteX4" fmla="*/ 890087 w 1053679"/>
                <a:gd name="connsiteY4" fmla="*/ 5570 h 1063061"/>
                <a:gd name="connsiteX5" fmla="*/ 1053679 w 1053679"/>
                <a:gd name="connsiteY5" fmla="*/ 619191 h 10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3679" h="1063061">
                  <a:moveTo>
                    <a:pt x="1053679" y="619191"/>
                  </a:moveTo>
                  <a:lnTo>
                    <a:pt x="284968" y="1063061"/>
                  </a:lnTo>
                  <a:cubicBezTo>
                    <a:pt x="98214" y="739980"/>
                    <a:pt x="0" y="373215"/>
                    <a:pt x="0" y="0"/>
                  </a:cubicBezTo>
                  <a:lnTo>
                    <a:pt x="890087" y="0"/>
                  </a:lnTo>
                  <a:lnTo>
                    <a:pt x="890087" y="5570"/>
                  </a:lnTo>
                  <a:cubicBezTo>
                    <a:pt x="890087" y="228972"/>
                    <a:pt x="949601" y="438594"/>
                    <a:pt x="1053679" y="619191"/>
                  </a:cubicBezTo>
                  <a:close/>
                </a:path>
              </a:pathLst>
            </a:custGeom>
            <a:solidFill>
              <a:schemeClr val="accent2"/>
            </a:solidFill>
            <a:ln w="730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Frihandsfigur 21">
              <a:extLst>
                <a:ext uri="{FF2B5EF4-FFF2-40B4-BE49-F238E27FC236}">
                  <a16:creationId xmlns:a16="http://schemas.microsoft.com/office/drawing/2014/main" id="{2C44BFEE-E2A9-26DF-A01D-7FE0E2369EBA}"/>
                </a:ext>
              </a:extLst>
            </p:cNvPr>
            <p:cNvSpPr/>
            <p:nvPr/>
          </p:nvSpPr>
          <p:spPr>
            <a:xfrm>
              <a:off x="1861171" y="2974293"/>
              <a:ext cx="1058663" cy="1063061"/>
            </a:xfrm>
            <a:custGeom>
              <a:avLst/>
              <a:gdLst>
                <a:gd name="connsiteX0" fmla="*/ 1058664 w 1058663"/>
                <a:gd name="connsiteY0" fmla="*/ 446802 h 1063061"/>
                <a:gd name="connsiteX1" fmla="*/ 890087 w 1058663"/>
                <a:gd name="connsiteY1" fmla="*/ 1063061 h 1063061"/>
                <a:gd name="connsiteX2" fmla="*/ 0 w 1058663"/>
                <a:gd name="connsiteY2" fmla="*/ 1063061 h 1063061"/>
                <a:gd name="connsiteX3" fmla="*/ 284968 w 1058663"/>
                <a:gd name="connsiteY3" fmla="*/ 0 h 1063061"/>
                <a:gd name="connsiteX4" fmla="*/ 1058664 w 1058663"/>
                <a:gd name="connsiteY4" fmla="*/ 446802 h 10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663" h="1063061">
                  <a:moveTo>
                    <a:pt x="1058664" y="446802"/>
                  </a:moveTo>
                  <a:cubicBezTo>
                    <a:pt x="952240" y="627693"/>
                    <a:pt x="890966" y="838487"/>
                    <a:pt x="890087" y="1063061"/>
                  </a:cubicBezTo>
                  <a:lnTo>
                    <a:pt x="0" y="1063061"/>
                  </a:lnTo>
                  <a:cubicBezTo>
                    <a:pt x="0" y="689846"/>
                    <a:pt x="98214" y="323375"/>
                    <a:pt x="284968" y="0"/>
                  </a:cubicBezTo>
                  <a:lnTo>
                    <a:pt x="1058664" y="446802"/>
                  </a:lnTo>
                  <a:close/>
                </a:path>
              </a:pathLst>
            </a:custGeom>
            <a:solidFill>
              <a:schemeClr val="accent2"/>
            </a:solidFill>
            <a:ln w="730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Frihandsfigur 22">
              <a:extLst>
                <a:ext uri="{FF2B5EF4-FFF2-40B4-BE49-F238E27FC236}">
                  <a16:creationId xmlns:a16="http://schemas.microsoft.com/office/drawing/2014/main" id="{917C4CEE-C781-1637-1BB6-D59278C75A19}"/>
                </a:ext>
              </a:extLst>
            </p:cNvPr>
            <p:cNvSpPr/>
            <p:nvPr/>
          </p:nvSpPr>
          <p:spPr>
            <a:xfrm>
              <a:off x="2146139" y="2196200"/>
              <a:ext cx="1226654" cy="1224895"/>
            </a:xfrm>
            <a:custGeom>
              <a:avLst/>
              <a:gdLst>
                <a:gd name="connsiteX0" fmla="*/ 1226654 w 1226654"/>
                <a:gd name="connsiteY0" fmla="*/ 776920 h 1224895"/>
                <a:gd name="connsiteX1" fmla="*/ 773695 w 1226654"/>
                <a:gd name="connsiteY1" fmla="*/ 1224895 h 1224895"/>
                <a:gd name="connsiteX2" fmla="*/ 0 w 1226654"/>
                <a:gd name="connsiteY2" fmla="*/ 778093 h 1224895"/>
                <a:gd name="connsiteX3" fmla="*/ 778093 w 1226654"/>
                <a:gd name="connsiteY3" fmla="*/ 0 h 1224895"/>
                <a:gd name="connsiteX4" fmla="*/ 1226654 w 1226654"/>
                <a:gd name="connsiteY4" fmla="*/ 776920 h 122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654" h="1224895">
                  <a:moveTo>
                    <a:pt x="1226654" y="776920"/>
                  </a:moveTo>
                  <a:cubicBezTo>
                    <a:pt x="1039314" y="883930"/>
                    <a:pt x="882464" y="1039021"/>
                    <a:pt x="773695" y="1224895"/>
                  </a:cubicBezTo>
                  <a:lnTo>
                    <a:pt x="0" y="778093"/>
                  </a:lnTo>
                  <a:cubicBezTo>
                    <a:pt x="186461" y="455011"/>
                    <a:pt x="455011" y="186461"/>
                    <a:pt x="778093" y="0"/>
                  </a:cubicBezTo>
                  <a:lnTo>
                    <a:pt x="1226654" y="776920"/>
                  </a:lnTo>
                  <a:close/>
                </a:path>
              </a:pathLst>
            </a:custGeom>
            <a:solidFill>
              <a:schemeClr val="accent2"/>
            </a:solidFill>
            <a:ln w="730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Frihandsfigur 23">
              <a:extLst>
                <a:ext uri="{FF2B5EF4-FFF2-40B4-BE49-F238E27FC236}">
                  <a16:creationId xmlns:a16="http://schemas.microsoft.com/office/drawing/2014/main" id="{C9EEAD99-91F7-F86C-4C35-6955E5A6EC48}"/>
                </a:ext>
              </a:extLst>
            </p:cNvPr>
            <p:cNvSpPr/>
            <p:nvPr/>
          </p:nvSpPr>
          <p:spPr>
            <a:xfrm>
              <a:off x="2924232" y="1911232"/>
              <a:ext cx="1063061" cy="1061888"/>
            </a:xfrm>
            <a:custGeom>
              <a:avLst/>
              <a:gdLst>
                <a:gd name="connsiteX0" fmla="*/ 1063061 w 1063061"/>
                <a:gd name="connsiteY0" fmla="*/ 0 h 1061888"/>
                <a:gd name="connsiteX1" fmla="*/ 1063061 w 1063061"/>
                <a:gd name="connsiteY1" fmla="*/ 900934 h 1061888"/>
                <a:gd name="connsiteX2" fmla="*/ 1057491 w 1063061"/>
                <a:gd name="connsiteY2" fmla="*/ 900934 h 1061888"/>
                <a:gd name="connsiteX3" fmla="*/ 448561 w 1063061"/>
                <a:gd name="connsiteY3" fmla="*/ 1061888 h 1061888"/>
                <a:gd name="connsiteX4" fmla="*/ 0 w 1063061"/>
                <a:gd name="connsiteY4" fmla="*/ 284968 h 1061888"/>
                <a:gd name="connsiteX5" fmla="*/ 1063061 w 1063061"/>
                <a:gd name="connsiteY5" fmla="*/ 0 h 106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061" h="1061888">
                  <a:moveTo>
                    <a:pt x="1063061" y="0"/>
                  </a:moveTo>
                  <a:lnTo>
                    <a:pt x="1063061" y="900934"/>
                  </a:lnTo>
                  <a:lnTo>
                    <a:pt x="1057491" y="900934"/>
                  </a:lnTo>
                  <a:cubicBezTo>
                    <a:pt x="835849" y="900934"/>
                    <a:pt x="627986" y="959570"/>
                    <a:pt x="448561" y="1061888"/>
                  </a:cubicBezTo>
                  <a:lnTo>
                    <a:pt x="0" y="284968"/>
                  </a:lnTo>
                  <a:cubicBezTo>
                    <a:pt x="323375" y="98214"/>
                    <a:pt x="689846" y="0"/>
                    <a:pt x="1063061" y="0"/>
                  </a:cubicBezTo>
                  <a:close/>
                </a:path>
              </a:pathLst>
            </a:custGeom>
            <a:solidFill>
              <a:schemeClr val="accent2"/>
            </a:solidFill>
            <a:ln w="730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6" name="textruta 25">
            <a:extLst>
              <a:ext uri="{FF2B5EF4-FFF2-40B4-BE49-F238E27FC236}">
                <a16:creationId xmlns:a16="http://schemas.microsoft.com/office/drawing/2014/main" id="{F120C443-67D3-92E5-B93A-C796FB4C6A69}"/>
              </a:ext>
            </a:extLst>
          </p:cNvPr>
          <p:cNvSpPr txBox="1"/>
          <p:nvPr/>
        </p:nvSpPr>
        <p:spPr>
          <a:xfrm>
            <a:off x="1114929" y="3871497"/>
            <a:ext cx="2438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US" sz="1800" b="1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VUOSIKELLO</a:t>
            </a:r>
            <a:endParaRPr lang="fi-FI" sz="1800" b="1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3EE2838E-CE07-BE0D-408E-22C30A1874D9}"/>
              </a:ext>
            </a:extLst>
          </p:cNvPr>
          <p:cNvSpPr txBox="1"/>
          <p:nvPr/>
        </p:nvSpPr>
        <p:spPr>
          <a:xfrm>
            <a:off x="4806906" y="3105529"/>
            <a:ext cx="1612722" cy="16004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1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/>
              </a:rPr>
              <a:t>TILANTEEN </a:t>
            </a:r>
            <a:br>
              <a:rPr lang="en-US" sz="11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/>
              </a:rPr>
            </a:br>
            <a:r>
              <a:rPr lang="en-US" sz="11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/>
              </a:rPr>
              <a:t>ANALYYSI</a:t>
            </a:r>
          </a:p>
          <a:p>
            <a:pPr marL="0" lvl="1">
              <a:spcBef>
                <a:spcPts val="600"/>
              </a:spcBef>
            </a:pPr>
            <a:r>
              <a:rPr lang="en-US" sz="1100" err="1">
                <a:ea typeface="Calibri"/>
                <a:cs typeface="Calibri"/>
              </a:rPr>
              <a:t>Mitä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haasteita</a:t>
            </a:r>
            <a:r>
              <a:rPr lang="en-US" sz="1100">
                <a:ea typeface="Calibri"/>
                <a:cs typeface="Calibri"/>
              </a:rPr>
              <a:t> on </a:t>
            </a:r>
            <a:r>
              <a:rPr lang="en-US" sz="1100" err="1">
                <a:ea typeface="Calibri"/>
                <a:cs typeface="Calibri"/>
              </a:rPr>
              <a:t>nyt</a:t>
            </a:r>
            <a:r>
              <a:rPr lang="en-US" sz="1100">
                <a:ea typeface="Calibri"/>
                <a:cs typeface="Calibri"/>
              </a:rPr>
              <a:t>? </a:t>
            </a:r>
            <a:r>
              <a:rPr lang="en-US" sz="1100" err="1">
                <a:ea typeface="Calibri"/>
                <a:cs typeface="Calibri"/>
              </a:rPr>
              <a:t>Ovatko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asetetut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tavoitteet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edelleen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ajankohtaisia</a:t>
            </a:r>
            <a:r>
              <a:rPr lang="en-US" sz="1100">
                <a:ea typeface="Calibri"/>
                <a:cs typeface="Calibri"/>
              </a:rPr>
              <a:t>? </a:t>
            </a:r>
            <a:r>
              <a:rPr lang="en-US" sz="1100" err="1">
                <a:ea typeface="Calibri"/>
                <a:cs typeface="Calibri"/>
              </a:rPr>
              <a:t>Ovatko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kaikki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mukana</a:t>
            </a:r>
            <a:r>
              <a:rPr lang="en-US" sz="1100">
                <a:ea typeface="Calibri"/>
                <a:cs typeface="Calibri"/>
              </a:rPr>
              <a:t>, </a:t>
            </a:r>
            <a:r>
              <a:rPr lang="en-US" sz="1100" err="1">
                <a:ea typeface="Calibri"/>
                <a:cs typeface="Calibri"/>
              </a:rPr>
              <a:t>myös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uudet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työntekijät</a:t>
            </a:r>
            <a:r>
              <a:rPr lang="en-US" sz="1100">
                <a:ea typeface="Calibri"/>
                <a:cs typeface="Calibri"/>
              </a:rPr>
              <a:t>? Mihin </a:t>
            </a:r>
            <a:r>
              <a:rPr lang="en-US" sz="1100" err="1">
                <a:ea typeface="Calibri"/>
                <a:cs typeface="Calibri"/>
              </a:rPr>
              <a:t>haasteisiin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tartutaan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seuraavaksi</a:t>
            </a:r>
            <a:r>
              <a:rPr lang="en-US" sz="1100">
                <a:ea typeface="Calibri"/>
                <a:cs typeface="Calibri"/>
              </a:rPr>
              <a:t>?</a:t>
            </a:r>
            <a:endParaRPr lang="en-FI" sz="110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C0F3A101-8E9F-0259-0F59-BAAD09A0344E}"/>
              </a:ext>
            </a:extLst>
          </p:cNvPr>
          <p:cNvSpPr txBox="1"/>
          <p:nvPr/>
        </p:nvSpPr>
        <p:spPr>
          <a:xfrm>
            <a:off x="6601692" y="3105529"/>
            <a:ext cx="1612722" cy="24468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1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/>
              </a:rPr>
              <a:t>IDEAT JA </a:t>
            </a:r>
            <a:br>
              <a:rPr lang="en-US" sz="11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/>
              </a:rPr>
            </a:br>
            <a:r>
              <a:rPr lang="en-US" sz="11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/>
              </a:rPr>
              <a:t>KOKEILUT </a:t>
            </a:r>
          </a:p>
          <a:p>
            <a:pPr marL="0" lvl="1">
              <a:spcBef>
                <a:spcPts val="600"/>
              </a:spcBef>
            </a:pPr>
            <a:r>
              <a:rPr lang="en-US" sz="1100" err="1">
                <a:ea typeface="Calibri"/>
                <a:cs typeface="Calibri"/>
              </a:rPr>
              <a:t>Ideoidaan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ratkaisuja</a:t>
            </a:r>
            <a:r>
              <a:rPr lang="en-US" sz="1100">
                <a:ea typeface="Calibri"/>
                <a:cs typeface="Calibri"/>
              </a:rPr>
              <a:t> 1–3 </a:t>
            </a:r>
            <a:r>
              <a:rPr lang="en-US" sz="1100" err="1">
                <a:ea typeface="Calibri"/>
                <a:cs typeface="Calibri"/>
              </a:rPr>
              <a:t>haasteeseen</a:t>
            </a:r>
            <a:r>
              <a:rPr lang="en-US" sz="1100">
                <a:ea typeface="Calibri"/>
                <a:cs typeface="Calibri"/>
              </a:rPr>
              <a:t>. </a:t>
            </a:r>
            <a:r>
              <a:rPr lang="en-US" sz="1100" err="1">
                <a:ea typeface="Calibri"/>
                <a:cs typeface="Calibri"/>
              </a:rPr>
              <a:t>Jaetaan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työtä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tehdessä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syntyneet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ideat</a:t>
            </a:r>
            <a:r>
              <a:rPr lang="en-US" sz="1100">
                <a:ea typeface="Calibri"/>
                <a:cs typeface="Calibri"/>
              </a:rPr>
              <a:t> ja </a:t>
            </a:r>
            <a:r>
              <a:rPr lang="en-US" sz="1100" err="1">
                <a:ea typeface="Calibri"/>
                <a:cs typeface="Calibri"/>
              </a:rPr>
              <a:t>jalostetaan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niitä</a:t>
            </a:r>
            <a:r>
              <a:rPr lang="en-US" sz="1100">
                <a:ea typeface="Calibri"/>
                <a:cs typeface="Calibri"/>
              </a:rPr>
              <a:t>. </a:t>
            </a:r>
            <a:r>
              <a:rPr lang="en-US" sz="1100" err="1">
                <a:ea typeface="Calibri"/>
                <a:cs typeface="Calibri"/>
              </a:rPr>
              <a:t>Muokataan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toimenpiteiksi</a:t>
            </a:r>
            <a:r>
              <a:rPr lang="en-US" sz="1100">
                <a:ea typeface="Calibri"/>
                <a:cs typeface="Calibri"/>
              </a:rPr>
              <a:t>: </a:t>
            </a:r>
            <a:r>
              <a:rPr lang="en-US" sz="1100" err="1">
                <a:ea typeface="Calibri"/>
                <a:cs typeface="Calibri"/>
              </a:rPr>
              <a:t>miten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toteutetaan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mahdollisimman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tehokkaasti</a:t>
            </a:r>
            <a:r>
              <a:rPr lang="en-US" sz="1100">
                <a:ea typeface="Calibri"/>
                <a:cs typeface="Calibri"/>
              </a:rPr>
              <a:t>? </a:t>
            </a:r>
            <a:r>
              <a:rPr lang="en-US" sz="1100" err="1">
                <a:ea typeface="Calibri"/>
                <a:cs typeface="Calibri"/>
              </a:rPr>
              <a:t>Seurataan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kokeilujen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tuloksia</a:t>
            </a:r>
            <a:r>
              <a:rPr lang="en-US" sz="1100">
                <a:ea typeface="Calibri"/>
                <a:cs typeface="Calibri"/>
              </a:rPr>
              <a:t>: </a:t>
            </a:r>
            <a:r>
              <a:rPr lang="en-US" sz="1100" err="1">
                <a:ea typeface="Calibri"/>
                <a:cs typeface="Calibri"/>
              </a:rPr>
              <a:t>Vaikuttiko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ruokahävikkiin</a:t>
            </a:r>
            <a:r>
              <a:rPr lang="en-US" sz="1100">
                <a:ea typeface="Calibri"/>
                <a:cs typeface="Calibri"/>
              </a:rPr>
              <a:t>? </a:t>
            </a:r>
            <a:r>
              <a:rPr lang="en-US" sz="1100" err="1">
                <a:ea typeface="Calibri"/>
                <a:cs typeface="Calibri"/>
              </a:rPr>
              <a:t>Oliko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muita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vaikutuksia</a:t>
            </a:r>
            <a:r>
              <a:rPr lang="en-US" sz="1100">
                <a:ea typeface="Calibri"/>
                <a:cs typeface="Calibri"/>
              </a:rPr>
              <a:t>? </a:t>
            </a:r>
            <a:r>
              <a:rPr lang="en-US" sz="1100" err="1">
                <a:ea typeface="Calibri"/>
                <a:cs typeface="Calibri"/>
              </a:rPr>
              <a:t>Tehdään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päätös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jatkosta</a:t>
            </a:r>
            <a:r>
              <a:rPr lang="en-US" sz="1100">
                <a:ea typeface="Calibri"/>
                <a:cs typeface="Calibri"/>
              </a:rPr>
              <a:t>.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371C2F18-9E8B-18B3-A026-CB65B8CBAD26}"/>
              </a:ext>
            </a:extLst>
          </p:cNvPr>
          <p:cNvSpPr txBox="1"/>
          <p:nvPr/>
        </p:nvSpPr>
        <p:spPr>
          <a:xfrm>
            <a:off x="8453373" y="3105529"/>
            <a:ext cx="1612722" cy="24468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100" b="1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SYSTEMATISOI </a:t>
            </a:r>
            <a:br>
              <a:rPr lang="en-US" sz="1100" b="1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</a:br>
            <a:r>
              <a:rPr lang="en-US" sz="1100" b="1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JA VAHVISTA</a:t>
            </a:r>
            <a:r>
              <a:rPr lang="en-US" sz="11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/>
              </a:rPr>
              <a:t> </a:t>
            </a:r>
          </a:p>
          <a:p>
            <a:pPr marL="0" lvl="1">
              <a:spcBef>
                <a:spcPts val="600"/>
              </a:spcBef>
            </a:pPr>
            <a:r>
              <a:rPr lang="en-US" sz="1100" err="1">
                <a:ea typeface="Calibri"/>
                <a:cs typeface="Calibri"/>
              </a:rPr>
              <a:t>Mitä</a:t>
            </a:r>
            <a:r>
              <a:rPr lang="en-US" sz="1100">
                <a:ea typeface="Calibri"/>
                <a:cs typeface="Calibri"/>
              </a:rPr>
              <a:t> mina teen </a:t>
            </a:r>
            <a:r>
              <a:rPr lang="en-US" sz="1100" err="1">
                <a:ea typeface="Calibri"/>
                <a:cs typeface="Calibri"/>
              </a:rPr>
              <a:t>ruokahävikin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vähentämiseksi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tänään</a:t>
            </a:r>
            <a:r>
              <a:rPr lang="en-US" sz="1100">
                <a:ea typeface="Calibri"/>
                <a:cs typeface="Calibri"/>
              </a:rPr>
              <a:t>? </a:t>
            </a:r>
            <a:r>
              <a:rPr lang="en-US" sz="1100" err="1">
                <a:ea typeface="Calibri"/>
                <a:cs typeface="Calibri"/>
              </a:rPr>
              <a:t>Varmistetaan</a:t>
            </a:r>
            <a:r>
              <a:rPr lang="en-US" sz="1100">
                <a:ea typeface="Calibri"/>
                <a:cs typeface="Calibri"/>
              </a:rPr>
              <a:t>, </a:t>
            </a:r>
            <a:r>
              <a:rPr lang="en-US" sz="1100" err="1">
                <a:ea typeface="Calibri"/>
                <a:cs typeface="Calibri"/>
              </a:rPr>
              <a:t>että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kaikki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pitävät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kiinni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sovitusta</a:t>
            </a:r>
            <a:r>
              <a:rPr lang="en-US" sz="1100">
                <a:ea typeface="Calibri"/>
                <a:cs typeface="Calibri"/>
              </a:rPr>
              <a:t> ja </a:t>
            </a:r>
            <a:r>
              <a:rPr lang="en-US" sz="1100" err="1">
                <a:ea typeface="Calibri"/>
                <a:cs typeface="Calibri"/>
              </a:rPr>
              <a:t>osaavat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käyttää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valittuja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työkaluja</a:t>
            </a:r>
            <a:r>
              <a:rPr lang="en-US" sz="1100">
                <a:ea typeface="Calibri"/>
                <a:cs typeface="Calibri"/>
              </a:rPr>
              <a:t>. Kuinka </a:t>
            </a:r>
            <a:r>
              <a:rPr lang="en-US" sz="1100" err="1">
                <a:ea typeface="Calibri"/>
                <a:cs typeface="Calibri"/>
              </a:rPr>
              <a:t>varmistamme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jatkuvan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oppimisen</a:t>
            </a:r>
            <a:r>
              <a:rPr lang="en-US" sz="1100">
                <a:ea typeface="Calibri"/>
                <a:cs typeface="Calibri"/>
              </a:rPr>
              <a:t>: </a:t>
            </a:r>
            <a:r>
              <a:rPr lang="en-US" sz="1100" err="1">
                <a:ea typeface="Calibri"/>
                <a:cs typeface="Calibri"/>
              </a:rPr>
              <a:t>nykyisiä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toimintatapoja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saa</a:t>
            </a:r>
            <a:r>
              <a:rPr lang="en-US" sz="1100">
                <a:ea typeface="Calibri"/>
                <a:cs typeface="Calibri"/>
              </a:rPr>
              <a:t> ja </a:t>
            </a:r>
            <a:r>
              <a:rPr lang="en-US" sz="1100" err="1">
                <a:ea typeface="Calibri"/>
                <a:cs typeface="Calibri"/>
              </a:rPr>
              <a:t>kannattaa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myös</a:t>
            </a:r>
            <a:r>
              <a:rPr lang="en-US" sz="1100">
                <a:ea typeface="Calibri"/>
                <a:cs typeface="Calibri"/>
              </a:rPr>
              <a:t> </a:t>
            </a:r>
            <a:r>
              <a:rPr lang="en-US" sz="1100" err="1">
                <a:ea typeface="Calibri"/>
                <a:cs typeface="Calibri"/>
              </a:rPr>
              <a:t>kyseenalaistaa</a:t>
            </a:r>
            <a:r>
              <a:rPr lang="en-US" sz="1100">
                <a:ea typeface="Calibri"/>
                <a:cs typeface="Calibri"/>
              </a:rPr>
              <a:t>!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4E9BBB1C-692E-CCC2-B76C-FA2F9DCCED72}"/>
              </a:ext>
            </a:extLst>
          </p:cNvPr>
          <p:cNvSpPr txBox="1"/>
          <p:nvPr/>
        </p:nvSpPr>
        <p:spPr>
          <a:xfrm>
            <a:off x="10304388" y="3105529"/>
            <a:ext cx="1612722" cy="21082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1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/>
              </a:rPr>
              <a:t>ASIAKKAIDEN </a:t>
            </a:r>
            <a:br>
              <a:rPr lang="en-US" sz="11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/>
              </a:rPr>
            </a:br>
            <a:r>
              <a:rPr lang="en-US" sz="11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/>
              </a:rPr>
              <a:t>KANSSA</a:t>
            </a:r>
          </a:p>
          <a:p>
            <a:pPr marL="0" lvl="1">
              <a:spcBef>
                <a:spcPts val="600"/>
              </a:spcBef>
            </a:pPr>
            <a:r>
              <a:rPr lang="en-US" sz="1100" err="1">
                <a:latin typeface="Aptos"/>
                <a:ea typeface="Calibri"/>
                <a:cs typeface="Calibri"/>
              </a:rPr>
              <a:t>Olemmeko</a:t>
            </a:r>
            <a:r>
              <a:rPr lang="en-US" sz="1100">
                <a:latin typeface="Aptos"/>
                <a:ea typeface="Calibri"/>
                <a:cs typeface="Calibri"/>
              </a:rPr>
              <a:t> </a:t>
            </a:r>
            <a:r>
              <a:rPr lang="en-US" sz="1100" err="1">
                <a:latin typeface="Aptos"/>
                <a:ea typeface="Calibri"/>
                <a:cs typeface="Calibri"/>
              </a:rPr>
              <a:t>tehneet</a:t>
            </a:r>
            <a:r>
              <a:rPr lang="en-US" sz="1100">
                <a:latin typeface="Aptos"/>
                <a:ea typeface="Calibri"/>
                <a:cs typeface="Calibri"/>
              </a:rPr>
              <a:t> </a:t>
            </a:r>
            <a:r>
              <a:rPr lang="en-US" sz="1100" err="1">
                <a:latin typeface="Aptos"/>
                <a:ea typeface="Calibri"/>
                <a:cs typeface="Calibri"/>
              </a:rPr>
              <a:t>lautashävikin</a:t>
            </a:r>
            <a:r>
              <a:rPr lang="en-US" sz="1100">
                <a:latin typeface="Aptos"/>
                <a:ea typeface="Calibri"/>
                <a:cs typeface="Calibri"/>
              </a:rPr>
              <a:t> </a:t>
            </a:r>
            <a:r>
              <a:rPr lang="en-US" sz="1100" err="1">
                <a:latin typeface="Aptos"/>
                <a:ea typeface="Calibri"/>
                <a:cs typeface="Calibri"/>
              </a:rPr>
              <a:t>vähentämisen</a:t>
            </a:r>
            <a:r>
              <a:rPr lang="en-US" sz="1100">
                <a:latin typeface="Aptos"/>
                <a:ea typeface="Calibri"/>
                <a:cs typeface="Calibri"/>
              </a:rPr>
              <a:t> </a:t>
            </a:r>
            <a:r>
              <a:rPr lang="en-US" sz="1100" err="1">
                <a:latin typeface="Aptos"/>
                <a:ea typeface="Calibri"/>
                <a:cs typeface="Calibri"/>
              </a:rPr>
              <a:t>helpoksi</a:t>
            </a:r>
            <a:r>
              <a:rPr lang="en-US" sz="1100">
                <a:latin typeface="Aptos"/>
                <a:ea typeface="Calibri"/>
                <a:cs typeface="Calibri"/>
              </a:rPr>
              <a:t> ja </a:t>
            </a:r>
            <a:r>
              <a:rPr lang="en-US" sz="1100" err="1">
                <a:latin typeface="Aptos"/>
                <a:ea typeface="Calibri"/>
                <a:cs typeface="Calibri"/>
              </a:rPr>
              <a:t>houkuttelevaksi</a:t>
            </a:r>
            <a:r>
              <a:rPr lang="en-US" sz="1100">
                <a:latin typeface="Aptos"/>
                <a:ea typeface="Calibri"/>
                <a:cs typeface="Calibri"/>
              </a:rPr>
              <a:t>? Kuinka </a:t>
            </a:r>
            <a:r>
              <a:rPr lang="en-US" sz="1100" err="1">
                <a:latin typeface="Aptos"/>
                <a:ea typeface="Calibri"/>
                <a:cs typeface="Calibri"/>
              </a:rPr>
              <a:t>innostamme</a:t>
            </a:r>
            <a:r>
              <a:rPr lang="en-US" sz="1100">
                <a:latin typeface="Aptos"/>
                <a:ea typeface="Calibri"/>
                <a:cs typeface="Calibri"/>
              </a:rPr>
              <a:t> </a:t>
            </a:r>
            <a:r>
              <a:rPr lang="en-US" sz="1100" err="1">
                <a:latin typeface="Aptos"/>
                <a:ea typeface="Calibri"/>
                <a:cs typeface="Calibri"/>
              </a:rPr>
              <a:t>asiakkaamme</a:t>
            </a:r>
            <a:r>
              <a:rPr lang="en-US" sz="1100">
                <a:latin typeface="Aptos"/>
                <a:ea typeface="Calibri"/>
                <a:cs typeface="Calibri"/>
              </a:rPr>
              <a:t> </a:t>
            </a:r>
            <a:r>
              <a:rPr lang="en-US" sz="1100" err="1">
                <a:latin typeface="Aptos"/>
                <a:ea typeface="Calibri"/>
                <a:cs typeface="Calibri"/>
              </a:rPr>
              <a:t>aina</a:t>
            </a:r>
            <a:r>
              <a:rPr lang="en-US" sz="1100">
                <a:latin typeface="Aptos"/>
                <a:ea typeface="Calibri"/>
                <a:cs typeface="Calibri"/>
              </a:rPr>
              <a:t> </a:t>
            </a:r>
            <a:r>
              <a:rPr lang="en-US" sz="1100" err="1">
                <a:latin typeface="Aptos"/>
                <a:ea typeface="Calibri"/>
                <a:cs typeface="Calibri"/>
              </a:rPr>
              <a:t>uudelleen</a:t>
            </a:r>
            <a:r>
              <a:rPr lang="en-US" sz="1100">
                <a:latin typeface="Aptos"/>
                <a:ea typeface="Calibri"/>
                <a:cs typeface="Calibri"/>
              </a:rPr>
              <a:t> </a:t>
            </a:r>
            <a:r>
              <a:rPr lang="en-US" sz="1100" err="1">
                <a:latin typeface="Aptos"/>
                <a:ea typeface="Calibri"/>
                <a:cs typeface="Calibri"/>
              </a:rPr>
              <a:t>työhön</a:t>
            </a:r>
            <a:r>
              <a:rPr lang="en-US" sz="1100">
                <a:latin typeface="Aptos"/>
                <a:ea typeface="Calibri"/>
                <a:cs typeface="Calibri"/>
              </a:rPr>
              <a:t> </a:t>
            </a:r>
            <a:r>
              <a:rPr lang="en-US" sz="1100" err="1">
                <a:latin typeface="Aptos"/>
                <a:ea typeface="Calibri"/>
                <a:cs typeface="Calibri"/>
              </a:rPr>
              <a:t>mukaan</a:t>
            </a:r>
            <a:r>
              <a:rPr lang="en-US" sz="1100">
                <a:latin typeface="Aptos"/>
                <a:ea typeface="Calibri"/>
                <a:cs typeface="Calibri"/>
              </a:rPr>
              <a:t>? </a:t>
            </a:r>
            <a:r>
              <a:rPr lang="en-US" sz="1100" err="1">
                <a:latin typeface="Aptos"/>
                <a:ea typeface="Calibri"/>
                <a:cs typeface="Calibri"/>
              </a:rPr>
              <a:t>Millaista</a:t>
            </a:r>
            <a:r>
              <a:rPr lang="en-US" sz="1100">
                <a:latin typeface="Aptos"/>
                <a:ea typeface="Calibri"/>
                <a:cs typeface="Calibri"/>
              </a:rPr>
              <a:t> </a:t>
            </a:r>
            <a:r>
              <a:rPr lang="en-US" sz="1100" err="1">
                <a:latin typeface="Aptos"/>
                <a:ea typeface="Calibri"/>
                <a:cs typeface="Calibri"/>
              </a:rPr>
              <a:t>palautetta</a:t>
            </a:r>
            <a:r>
              <a:rPr lang="en-US" sz="1100">
                <a:latin typeface="Aptos"/>
                <a:ea typeface="Calibri"/>
                <a:cs typeface="Calibri"/>
              </a:rPr>
              <a:t> </a:t>
            </a:r>
            <a:r>
              <a:rPr lang="en-US" sz="1100" err="1">
                <a:latin typeface="Aptos"/>
                <a:ea typeface="Calibri"/>
                <a:cs typeface="Calibri"/>
              </a:rPr>
              <a:t>olemme</a:t>
            </a:r>
            <a:r>
              <a:rPr lang="en-US" sz="1100">
                <a:latin typeface="Aptos"/>
                <a:ea typeface="Calibri"/>
                <a:cs typeface="Calibri"/>
              </a:rPr>
              <a:t> </a:t>
            </a:r>
            <a:r>
              <a:rPr lang="en-US" sz="1100" err="1">
                <a:latin typeface="Aptos"/>
                <a:ea typeface="Calibri"/>
                <a:cs typeface="Calibri"/>
              </a:rPr>
              <a:t>saaneet</a:t>
            </a:r>
            <a:r>
              <a:rPr lang="en-US" sz="1100">
                <a:latin typeface="Aptos"/>
                <a:ea typeface="Calibri"/>
                <a:cs typeface="Calibri"/>
              </a:rPr>
              <a:t>?</a:t>
            </a:r>
            <a:endParaRPr lang="en-FI" sz="1100"/>
          </a:p>
        </p:txBody>
      </p:sp>
      <p:cxnSp>
        <p:nvCxnSpPr>
          <p:cNvPr id="37" name="Vinklad  36">
            <a:extLst>
              <a:ext uri="{FF2B5EF4-FFF2-40B4-BE49-F238E27FC236}">
                <a16:creationId xmlns:a16="http://schemas.microsoft.com/office/drawing/2014/main" id="{F0D4744C-7A3C-8BE3-EC73-D8D3A07E61CD}"/>
              </a:ext>
            </a:extLst>
          </p:cNvPr>
          <p:cNvCxnSpPr>
            <a:cxnSpLocks/>
          </p:cNvCxnSpPr>
          <p:nvPr/>
        </p:nvCxnSpPr>
        <p:spPr>
          <a:xfrm>
            <a:off x="4383867" y="2300586"/>
            <a:ext cx="6031372" cy="565278"/>
          </a:xfrm>
          <a:prstGeom prst="bentConnector3">
            <a:avLst>
              <a:gd name="adj1" fmla="val 100104"/>
            </a:avLst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>
            <a:extLst>
              <a:ext uri="{FF2B5EF4-FFF2-40B4-BE49-F238E27FC236}">
                <a16:creationId xmlns:a16="http://schemas.microsoft.com/office/drawing/2014/main" id="{A7736789-35A3-02D2-FB84-FD85D3B9E18A}"/>
              </a:ext>
            </a:extLst>
          </p:cNvPr>
          <p:cNvCxnSpPr/>
          <p:nvPr/>
        </p:nvCxnSpPr>
        <p:spPr>
          <a:xfrm>
            <a:off x="8541834" y="2300586"/>
            <a:ext cx="0" cy="565278"/>
          </a:xfrm>
          <a:prstGeom prst="line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>
            <a:extLst>
              <a:ext uri="{FF2B5EF4-FFF2-40B4-BE49-F238E27FC236}">
                <a16:creationId xmlns:a16="http://schemas.microsoft.com/office/drawing/2014/main" id="{4DAEB903-CDC3-6F4D-043E-19BC618B55A3}"/>
              </a:ext>
            </a:extLst>
          </p:cNvPr>
          <p:cNvCxnSpPr/>
          <p:nvPr/>
        </p:nvCxnSpPr>
        <p:spPr>
          <a:xfrm>
            <a:off x="6701883" y="2300586"/>
            <a:ext cx="0" cy="565278"/>
          </a:xfrm>
          <a:prstGeom prst="line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>
            <a:extLst>
              <a:ext uri="{FF2B5EF4-FFF2-40B4-BE49-F238E27FC236}">
                <a16:creationId xmlns:a16="http://schemas.microsoft.com/office/drawing/2014/main" id="{32F4EAF1-B735-7240-F5E6-4C5555B47D77}"/>
              </a:ext>
            </a:extLst>
          </p:cNvPr>
          <p:cNvCxnSpPr/>
          <p:nvPr/>
        </p:nvCxnSpPr>
        <p:spPr>
          <a:xfrm>
            <a:off x="4873083" y="2300586"/>
            <a:ext cx="0" cy="565278"/>
          </a:xfrm>
          <a:prstGeom prst="line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472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83498-8024-4BF5-64C5-0D3755B7D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119A5DC1-C53F-DED4-99E6-988083479288}"/>
              </a:ext>
            </a:extLst>
          </p:cNvPr>
          <p:cNvSpPr txBox="1">
            <a:spLocks/>
          </p:cNvSpPr>
          <p:nvPr/>
        </p:nvSpPr>
        <p:spPr>
          <a:xfrm>
            <a:off x="5547693" y="1091619"/>
            <a:ext cx="4920599" cy="68142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600" err="1">
                <a:ea typeface="Calibri Light"/>
                <a:cs typeface="Calibri Light"/>
              </a:rPr>
              <a:t>Tehtävä</a:t>
            </a:r>
            <a:r>
              <a:rPr lang="en-US" sz="3600">
                <a:ea typeface="Calibri Light"/>
                <a:cs typeface="Calibri Light"/>
              </a:rPr>
              <a:t>- ja </a:t>
            </a:r>
            <a:r>
              <a:rPr lang="en-US" sz="3600" err="1">
                <a:ea typeface="Calibri Light"/>
                <a:cs typeface="Calibri Light"/>
              </a:rPr>
              <a:t>ideakortit</a:t>
            </a:r>
            <a:endParaRPr lang="fi-FI" sz="360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010823A-6DAF-76E5-786B-9C407A2E2466}"/>
              </a:ext>
            </a:extLst>
          </p:cNvPr>
          <p:cNvSpPr txBox="1"/>
          <p:nvPr/>
        </p:nvSpPr>
        <p:spPr>
          <a:xfrm>
            <a:off x="5581146" y="424879"/>
            <a:ext cx="749218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ESIMERKKI ASIAKKAIDEN</a:t>
            </a:r>
            <a:b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</a:br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OSALLISTAMISESTA: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140142-C9B4-B23E-341B-7E4F385C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146" y="2315958"/>
            <a:ext cx="6027274" cy="435133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900"/>
              </a:spcBef>
              <a:spcAft>
                <a:spcPts val="600"/>
              </a:spcAft>
              <a:buNone/>
            </a:pPr>
            <a:r>
              <a:rPr lang="fi-FI" sz="1400" b="1">
                <a:solidFill>
                  <a:schemeClr val="tx2"/>
                </a:solidFill>
                <a:latin typeface="Century Gothic" panose="020B0502020202020204" pitchFamily="34" charset="0"/>
              </a:rPr>
              <a:t>TAVOITE: </a:t>
            </a:r>
          </a:p>
          <a:p>
            <a:pPr marL="270000" lvl="1" indent="-27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</a:rPr>
              <a:t>Viestiä asiakkaille oikea-aikaisesti ruokahävikin vähentämisestä.</a:t>
            </a:r>
            <a:endParaRPr lang="fi-FI" sz="1600" b="1">
              <a:solidFill>
                <a:prstClr val="black"/>
              </a:solidFill>
              <a:cs typeface="Calibri"/>
            </a:endParaRPr>
          </a:p>
          <a:p>
            <a:pPr marL="270000" lvl="1" indent="-27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</a:rPr>
              <a:t>Vahvistaa sosiaalista normia syödä lautanen tyhjäksi.</a:t>
            </a:r>
            <a:endParaRPr lang="fi-FI" sz="1600">
              <a:solidFill>
                <a:prstClr val="black"/>
              </a:solidFill>
              <a:cs typeface="Calibri"/>
            </a:endParaRPr>
          </a:p>
          <a:p>
            <a:pPr marL="270000" lvl="1" indent="-27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  <a:cs typeface="Calibri"/>
              </a:rPr>
              <a:t>Saada asiakkailta ideoita hävikin vähentämiseksi.  </a:t>
            </a:r>
          </a:p>
          <a:p>
            <a:pPr marL="0" indent="0">
              <a:spcBef>
                <a:spcPts val="1500"/>
              </a:spcBef>
              <a:spcAft>
                <a:spcPts val="600"/>
              </a:spcAft>
              <a:buNone/>
            </a:pPr>
            <a:r>
              <a:rPr lang="fi-FI" sz="1400" b="1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PROSESSI: </a:t>
            </a:r>
          </a:p>
          <a:p>
            <a:pPr marL="270000" lvl="1" indent="-27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  <a:cs typeface="Calibri"/>
              </a:rPr>
              <a:t>Kortteja jaetaan / asiakkaat valitsevat joko Tehtävä-tai Idea-kortin.</a:t>
            </a:r>
          </a:p>
          <a:p>
            <a:pPr marL="270000" lvl="1" indent="-27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  <a:cs typeface="Calibri"/>
              </a:rPr>
              <a:t>Kortit kerätään ja vastaukset kootaan.</a:t>
            </a:r>
          </a:p>
          <a:p>
            <a:pPr marL="270000" lvl="1" indent="-27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  <a:cs typeface="Calibri"/>
              </a:rPr>
              <a:t>Juliste (vasemmalla) tukee asiakkaan prosessia.</a:t>
            </a:r>
          </a:p>
          <a:p>
            <a:pPr marL="270000" lvl="1" indent="-27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  <a:cs typeface="Calibri"/>
              </a:rPr>
              <a:t>Voidaan toteuttaa tietyin aikavälein oman henkilökunnan toimesta.</a:t>
            </a:r>
          </a:p>
          <a:p>
            <a:pPr marL="0" indent="0">
              <a:spcBef>
                <a:spcPts val="1500"/>
              </a:spcBef>
              <a:spcAft>
                <a:spcPts val="600"/>
              </a:spcAft>
              <a:buNone/>
            </a:pPr>
            <a:r>
              <a:rPr lang="fi-FI" sz="1400" b="1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TULEMAT: </a:t>
            </a:r>
          </a:p>
          <a:p>
            <a:pPr marL="270000" lvl="1" indent="-270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  <a:cs typeface="Calibri"/>
              </a:rPr>
              <a:t>2–5 toimenpide-ehdotusta kehitettäväksi tai kokeiltavaksi.</a:t>
            </a:r>
          </a:p>
          <a:p>
            <a:pPr marL="270000" lvl="1" indent="-270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  <a:cs typeface="Calibri"/>
              </a:rPr>
              <a:t>Tukee lautashävikin vähentämistä.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9A05F5-C69C-4689-BC26-F8801DD78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9" y="311727"/>
            <a:ext cx="4363778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56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83498-8024-4BF5-64C5-0D3755B7D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119A5DC1-C53F-DED4-99E6-988083479288}"/>
              </a:ext>
            </a:extLst>
          </p:cNvPr>
          <p:cNvSpPr txBox="1">
            <a:spLocks/>
          </p:cNvSpPr>
          <p:nvPr/>
        </p:nvSpPr>
        <p:spPr>
          <a:xfrm>
            <a:off x="5547693" y="1091618"/>
            <a:ext cx="7492181" cy="170733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i-FI" sz="3600"/>
              <a:t>Hävikkipuuhaa </a:t>
            </a:r>
            <a:r>
              <a:rPr lang="fi-FI" sz="1800"/>
              <a:t>lapsille/perheille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010823A-6DAF-76E5-786B-9C407A2E2466}"/>
              </a:ext>
            </a:extLst>
          </p:cNvPr>
          <p:cNvSpPr txBox="1"/>
          <p:nvPr/>
        </p:nvSpPr>
        <p:spPr>
          <a:xfrm>
            <a:off x="5581146" y="424879"/>
            <a:ext cx="749218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ESIMERKKI ASIAKKAIDEN</a:t>
            </a:r>
            <a:b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</a:br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OSALLISTAMISESTA: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140142-C9B4-B23E-341B-7E4F385C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145" y="2081783"/>
            <a:ext cx="6245575" cy="435133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900"/>
              </a:spcBef>
              <a:spcAft>
                <a:spcPts val="600"/>
              </a:spcAft>
              <a:buNone/>
            </a:pPr>
            <a:r>
              <a:rPr lang="fi-FI" sz="1400" b="1">
                <a:solidFill>
                  <a:schemeClr val="tx2"/>
                </a:solidFill>
                <a:latin typeface="Century Gothic" panose="020B0502020202020204" pitchFamily="34" charset="0"/>
              </a:rPr>
              <a:t>TAVOITE: </a:t>
            </a:r>
          </a:p>
          <a:p>
            <a:pPr marL="270000" lvl="1" indent="-270000">
              <a:spcBef>
                <a:spcPts val="300"/>
              </a:spcBef>
            </a:pPr>
            <a:r>
              <a:rPr lang="fi-FI" sz="1500"/>
              <a:t>Kertoa lapsille (3–10 v.) ruokahävikin vähentämisen tärkeydestä houkuttelevalla tavalla. </a:t>
            </a:r>
          </a:p>
          <a:p>
            <a:pPr marL="270000" lvl="1" indent="-270000">
              <a:spcBef>
                <a:spcPts val="300"/>
              </a:spcBef>
            </a:pPr>
            <a:r>
              <a:rPr lang="fi-FI" sz="1500"/>
              <a:t>Muistuttaa koko perhettä oikea-aikaisesti ruokahävikin vähentämisestä.</a:t>
            </a:r>
            <a:endParaRPr lang="fi-FI" sz="1500">
              <a:cs typeface="Calibri"/>
            </a:endParaRPr>
          </a:p>
          <a:p>
            <a:pPr marL="270000" lvl="1" indent="-270000">
              <a:spcBef>
                <a:spcPts val="300"/>
              </a:spcBef>
            </a:pPr>
            <a:r>
              <a:rPr lang="fi-FI" sz="1500">
                <a:cs typeface="Calibri"/>
              </a:rPr>
              <a:t>Vahvistaa sosiaalista normia syödä lautanen tyhjäksi.</a:t>
            </a:r>
          </a:p>
          <a:p>
            <a:pPr marL="0" indent="0">
              <a:spcBef>
                <a:spcPts val="1500"/>
              </a:spcBef>
              <a:spcAft>
                <a:spcPts val="600"/>
              </a:spcAft>
              <a:buNone/>
            </a:pPr>
            <a:r>
              <a:rPr lang="fi-FI" sz="1400" b="1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PROSESSI: </a:t>
            </a:r>
          </a:p>
          <a:p>
            <a:pPr marL="270000" lvl="1" indent="-270000">
              <a:spcBef>
                <a:spcPts val="300"/>
              </a:spcBef>
            </a:pPr>
            <a:r>
              <a:rPr lang="fi-FI" sz="1500">
                <a:cs typeface="Calibri"/>
              </a:rPr>
              <a:t>Puuhavihkosia jaetaan syömään tultaessa (tai hotelliin kirjauduttaessa tai tervetuliaistilaisuudessa) lapsiperheille.</a:t>
            </a:r>
          </a:p>
          <a:p>
            <a:pPr marL="270000" lvl="1" indent="-270000">
              <a:spcBef>
                <a:spcPts val="300"/>
              </a:spcBef>
            </a:pPr>
            <a:r>
              <a:rPr lang="fi-FI" sz="1500">
                <a:cs typeface="Calibri"/>
              </a:rPr>
              <a:t>Vihon esittelyn yhteydessä kerrotaan, että kun täytetyn vihon kanssa saa noutaa pienen palkinnon. </a:t>
            </a:r>
          </a:p>
          <a:p>
            <a:pPr marL="270000" lvl="1" indent="-270000">
              <a:spcBef>
                <a:spcPts val="300"/>
              </a:spcBef>
            </a:pPr>
            <a:r>
              <a:rPr lang="fi-FI" sz="1500">
                <a:cs typeface="Calibri"/>
              </a:rPr>
              <a:t>Voidaan toteuttaa tietyin aikavälein oman henkilökunnan toimesta.</a:t>
            </a:r>
          </a:p>
          <a:p>
            <a:pPr marL="0" indent="0">
              <a:spcBef>
                <a:spcPts val="1500"/>
              </a:spcBef>
              <a:spcAft>
                <a:spcPts val="600"/>
              </a:spcAft>
              <a:buNone/>
            </a:pPr>
            <a:r>
              <a:rPr lang="fi-FI" sz="1400" b="1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TULEMAT: </a:t>
            </a:r>
          </a:p>
          <a:p>
            <a:pPr marL="270000" lvl="1" indent="-270000">
              <a:spcBef>
                <a:spcPts val="300"/>
              </a:spcBef>
            </a:pPr>
            <a:r>
              <a:rPr lang="fi-FI" sz="1500">
                <a:cs typeface="Calibri" panose="020F0502020204030204"/>
              </a:rPr>
              <a:t>Vahvistaa ruoan arvostamista ja sosiaalista normia syödä lautanen tyhjäksi.</a:t>
            </a:r>
          </a:p>
          <a:p>
            <a:pPr marL="270000" lvl="1" indent="-270000">
              <a:spcBef>
                <a:spcPts val="300"/>
              </a:spcBef>
            </a:pPr>
            <a:r>
              <a:rPr lang="fi-FI" sz="1500">
                <a:cs typeface="Calibri" panose="020F0502020204030204"/>
              </a:rPr>
              <a:t>Tukee lautashävikin vähentämistä. 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E1ED445B-F4D3-70C1-CE79-03DAFE0C7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r="13078" b="5733"/>
          <a:stretch/>
        </p:blipFill>
        <p:spPr>
          <a:xfrm>
            <a:off x="365279" y="311727"/>
            <a:ext cx="4363778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72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CCAC7B-735D-504C-5109-51210D8A8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545007"/>
            <a:ext cx="5863682" cy="2387600"/>
          </a:xfrm>
        </p:spPr>
        <p:txBody>
          <a:bodyPr>
            <a:noAutofit/>
          </a:bodyPr>
          <a:lstStyle/>
          <a:p>
            <a:r>
              <a:rPr lang="en-GB" sz="4000" err="1">
                <a:ea typeface="Calibri"/>
                <a:cs typeface="Calibri"/>
              </a:rPr>
              <a:t>Tämä</a:t>
            </a:r>
            <a:r>
              <a:rPr lang="en-GB" sz="4000">
                <a:ea typeface="Calibri"/>
                <a:cs typeface="Calibri"/>
              </a:rPr>
              <a:t> </a:t>
            </a:r>
            <a:r>
              <a:rPr lang="en-GB" sz="4000" err="1">
                <a:ea typeface="Calibri"/>
                <a:cs typeface="Calibri"/>
              </a:rPr>
              <a:t>dokumentti</a:t>
            </a:r>
            <a:r>
              <a:rPr lang="en-GB" sz="4000">
                <a:ea typeface="Calibri"/>
                <a:cs typeface="Calibri"/>
              </a:rPr>
              <a:t> on </a:t>
            </a:r>
            <a:r>
              <a:rPr lang="en-GB" sz="4000" err="1">
                <a:ea typeface="Calibri"/>
                <a:cs typeface="Calibri"/>
              </a:rPr>
              <a:t>saatavilla</a:t>
            </a:r>
            <a:r>
              <a:rPr lang="en-GB" sz="4000">
                <a:ea typeface="Calibri"/>
                <a:cs typeface="Calibri"/>
              </a:rPr>
              <a:t> </a:t>
            </a:r>
            <a:r>
              <a:rPr lang="en-GB" sz="4000" err="1">
                <a:ea typeface="Calibri"/>
                <a:cs typeface="Calibri"/>
              </a:rPr>
              <a:t>Vaasan</a:t>
            </a:r>
            <a:r>
              <a:rPr lang="en-GB" sz="4000">
                <a:ea typeface="Calibri"/>
                <a:cs typeface="Calibri"/>
              </a:rPr>
              <a:t> </a:t>
            </a:r>
            <a:r>
              <a:rPr lang="en-GB" sz="4000" err="1">
                <a:ea typeface="Calibri"/>
                <a:cs typeface="Calibri"/>
              </a:rPr>
              <a:t>yliopiston</a:t>
            </a:r>
            <a:r>
              <a:rPr lang="en-GB" sz="4000">
                <a:ea typeface="Calibri"/>
                <a:cs typeface="Calibri"/>
              </a:rPr>
              <a:t> </a:t>
            </a:r>
            <a:r>
              <a:rPr lang="en-GB" sz="4000" err="1">
                <a:ea typeface="Calibri"/>
                <a:cs typeface="Calibri"/>
              </a:rPr>
              <a:t>sivustolla</a:t>
            </a:r>
            <a:r>
              <a:rPr lang="en-GB" sz="4000">
                <a:ea typeface="Calibri"/>
                <a:cs typeface="Calibri"/>
              </a:rPr>
              <a:t>:</a:t>
            </a:r>
            <a:endParaRPr lang="fi-FI" sz="40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0739240-0E2C-4435-8114-C9E91B802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35684"/>
            <a:ext cx="7279888" cy="1214511"/>
          </a:xfrm>
        </p:spPr>
        <p:txBody>
          <a:bodyPr/>
          <a:lstStyle/>
          <a:p>
            <a:r>
              <a:rPr lang="en-GB">
                <a:ea typeface="+mn-lt"/>
                <a:cs typeface="+mn-lt"/>
              </a:rPr>
              <a:t>https://</a:t>
            </a:r>
            <a:r>
              <a:rPr lang="en-GB" err="1">
                <a:ea typeface="+mn-lt"/>
                <a:cs typeface="+mn-lt"/>
              </a:rPr>
              <a:t>sites.uwasa.fi</a:t>
            </a:r>
            <a:r>
              <a:rPr lang="en-GB">
                <a:ea typeface="+mn-lt"/>
                <a:cs typeface="+mn-lt"/>
              </a:rPr>
              <a:t>/</a:t>
            </a:r>
            <a:r>
              <a:rPr lang="en-GB" err="1">
                <a:ea typeface="+mn-lt"/>
                <a:cs typeface="+mn-lt"/>
              </a:rPr>
              <a:t>wasteinsight</a:t>
            </a:r>
            <a:r>
              <a:rPr lang="en-GB">
                <a:ea typeface="+mn-lt"/>
                <a:cs typeface="+mn-lt"/>
              </a:rPr>
              <a:t>/</a:t>
            </a:r>
            <a:r>
              <a:rPr lang="en-GB" err="1">
                <a:ea typeface="+mn-lt"/>
                <a:cs typeface="+mn-lt"/>
              </a:rPr>
              <a:t>materiaalipankki</a:t>
            </a:r>
            <a:r>
              <a:rPr lang="en-GB">
                <a:ea typeface="+mn-lt"/>
                <a:cs typeface="+mn-lt"/>
              </a:rPr>
              <a:t>/</a:t>
            </a:r>
            <a:endParaRPr lang="fi-FI"/>
          </a:p>
        </p:txBody>
      </p:sp>
      <p:sp>
        <p:nvSpPr>
          <p:cNvPr id="5" name="Rektangel med rundat hörn 4">
            <a:extLst>
              <a:ext uri="{FF2B5EF4-FFF2-40B4-BE49-F238E27FC236}">
                <a16:creationId xmlns:a16="http://schemas.microsoft.com/office/drawing/2014/main" id="{A7F65BB9-17B0-7F95-323C-FE6ACE91118E}"/>
              </a:ext>
            </a:extLst>
          </p:cNvPr>
          <p:cNvSpPr/>
          <p:nvPr/>
        </p:nvSpPr>
        <p:spPr>
          <a:xfrm>
            <a:off x="0" y="6045798"/>
            <a:ext cx="9206753" cy="812202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77B4E378-55C1-0402-4278-9C1112A2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667" y="6178937"/>
            <a:ext cx="1263650" cy="481184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F6A53F79-A45E-1C5F-6BD3-A7E3FD87A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54700" y="6188015"/>
            <a:ext cx="1505916" cy="510012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152A598C-E0ED-318C-B5C8-5770AD9C5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4762" y="6284209"/>
            <a:ext cx="1218167" cy="325387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F662D9C6-B954-B4ED-948F-D105D2563B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21666" y="6368942"/>
            <a:ext cx="1602459" cy="165912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03C26A72-43A1-10CB-89FF-C9FB8DF71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53897" y="6269070"/>
            <a:ext cx="1491503" cy="3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1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EAD8A9-8908-9715-A740-C0BB2087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823989"/>
            <a:ext cx="9483213" cy="76154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err="1">
                <a:ea typeface="Calibri Light"/>
                <a:cs typeface="Calibri Light"/>
              </a:rPr>
              <a:t>Miten</a:t>
            </a:r>
            <a:r>
              <a:rPr lang="en-US" sz="3600">
                <a:ea typeface="Calibri Light"/>
                <a:cs typeface="Calibri Light"/>
              </a:rPr>
              <a:t> </a:t>
            </a:r>
            <a:r>
              <a:rPr lang="en-US" sz="3600" err="1">
                <a:ea typeface="Calibri Light"/>
                <a:cs typeface="Calibri Light"/>
              </a:rPr>
              <a:t>sitä</a:t>
            </a:r>
            <a:r>
              <a:rPr lang="en-US" sz="3600">
                <a:ea typeface="Calibri Light"/>
                <a:cs typeface="Calibri Light"/>
              </a:rPr>
              <a:t> </a:t>
            </a:r>
            <a:r>
              <a:rPr lang="en-US" sz="3600" err="1">
                <a:ea typeface="Calibri Light"/>
                <a:cs typeface="Calibri Light"/>
              </a:rPr>
              <a:t>voi</a:t>
            </a:r>
            <a:r>
              <a:rPr lang="en-US" sz="3600">
                <a:ea typeface="Calibri Light"/>
                <a:cs typeface="Calibri Light"/>
              </a:rPr>
              <a:t> </a:t>
            </a:r>
            <a:r>
              <a:rPr lang="en-US" sz="3600" err="1">
                <a:ea typeface="Calibri Light"/>
                <a:cs typeface="Calibri Light"/>
              </a:rPr>
              <a:t>hyödyntää</a:t>
            </a:r>
            <a:r>
              <a:rPr lang="en-US" sz="3600">
                <a:ea typeface="Calibri Light"/>
                <a:cs typeface="Calibri Light"/>
              </a:rPr>
              <a:t>? </a:t>
            </a:r>
            <a:endParaRPr lang="fi-FI" sz="36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BA2C15-0865-B169-ADEA-FE93AFE5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810876"/>
            <a:ext cx="7683910" cy="435133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1600" b="1" err="1">
                <a:solidFill>
                  <a:schemeClr val="tx2"/>
                </a:solidFill>
                <a:latin typeface="Century Gothic"/>
                <a:ea typeface="Calibri"/>
                <a:cs typeface="Calibri"/>
              </a:rPr>
              <a:t>Parhaimmillaan</a:t>
            </a:r>
            <a:r>
              <a:rPr lang="en-US" sz="1600" b="1">
                <a:solidFill>
                  <a:schemeClr val="tx2"/>
                </a:solidFill>
                <a:latin typeface="Century Gothic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chemeClr val="tx2"/>
                </a:solidFill>
                <a:latin typeface="Century Gothic"/>
                <a:ea typeface="Calibri"/>
                <a:cs typeface="Calibri"/>
              </a:rPr>
              <a:t>toimintamalli</a:t>
            </a:r>
            <a:endParaRPr lang="en-US" sz="1600" b="1">
              <a:solidFill>
                <a:schemeClr val="tx2"/>
              </a:solidFill>
              <a:latin typeface="Century Gothic"/>
              <a:ea typeface="Calibri"/>
              <a:cs typeface="Calibri"/>
            </a:endParaRPr>
          </a:p>
          <a:p>
            <a:pPr marL="233680" indent="-233680">
              <a:buNone/>
            </a:pPr>
            <a:r>
              <a:rPr lang="en-US" sz="1600">
                <a:ea typeface="Calibri"/>
                <a:cs typeface="Calibri"/>
              </a:rPr>
              <a:t>…  </a:t>
            </a:r>
            <a:r>
              <a:rPr lang="en-US" sz="1600" err="1">
                <a:ea typeface="Calibri"/>
                <a:cs typeface="Calibri"/>
              </a:rPr>
              <a:t>auttaa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kysymään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olennaiset</a:t>
            </a:r>
            <a:r>
              <a:rPr lang="en-US" sz="1600">
                <a:ea typeface="Calibri"/>
                <a:cs typeface="Calibri"/>
              </a:rPr>
              <a:t> </a:t>
            </a:r>
            <a:r>
              <a:rPr lang="en-US" sz="1600" err="1">
                <a:ea typeface="Calibri"/>
                <a:cs typeface="Calibri"/>
              </a:rPr>
              <a:t>kysymykset</a:t>
            </a:r>
            <a:endParaRPr lang="en-US" sz="1600">
              <a:ea typeface="Calibri"/>
              <a:cs typeface="Calibri"/>
            </a:endParaRPr>
          </a:p>
          <a:p>
            <a:pPr marL="233680" indent="-233680">
              <a:buNone/>
            </a:pPr>
            <a:r>
              <a:rPr lang="en-US" sz="1600">
                <a:ea typeface="Calibri"/>
                <a:cs typeface="Calibri"/>
              </a:rPr>
              <a:t>…  </a:t>
            </a:r>
            <a:r>
              <a:rPr lang="en-US" sz="1600" err="1">
                <a:ea typeface="Calibri"/>
                <a:cs typeface="Calibri"/>
              </a:rPr>
              <a:t>innostaa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kehittämään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uusia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ratkaisuja</a:t>
            </a:r>
            <a:r>
              <a:rPr lang="en-US" sz="1600">
                <a:ea typeface="Calibri"/>
                <a:cs typeface="Calibri"/>
              </a:rPr>
              <a:t> ja </a:t>
            </a:r>
            <a:r>
              <a:rPr lang="en-US" sz="1600" err="1">
                <a:ea typeface="Calibri"/>
                <a:cs typeface="Calibri"/>
              </a:rPr>
              <a:t>kokeilemaan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niitä</a:t>
            </a:r>
            <a:endParaRPr lang="en-US" sz="1600">
              <a:ea typeface="Calibri"/>
              <a:cs typeface="Calibri"/>
            </a:endParaRPr>
          </a:p>
          <a:p>
            <a:pPr marL="233680" indent="-233680">
              <a:buNone/>
            </a:pPr>
            <a:r>
              <a:rPr lang="en-US" sz="1600">
                <a:ea typeface="Calibri"/>
                <a:cs typeface="Calibri"/>
              </a:rPr>
              <a:t>… </a:t>
            </a:r>
            <a:r>
              <a:rPr lang="en-US" sz="1600" err="1">
                <a:ea typeface="Calibri"/>
                <a:cs typeface="Calibri"/>
              </a:rPr>
              <a:t>osallistaa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työntekijät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toimenpiteiden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ideointiin</a:t>
            </a:r>
            <a:r>
              <a:rPr lang="en-US" sz="1600">
                <a:ea typeface="Calibri"/>
                <a:cs typeface="Calibri"/>
              </a:rPr>
              <a:t> ja </a:t>
            </a:r>
            <a:r>
              <a:rPr lang="en-US" sz="1600" err="1">
                <a:ea typeface="Calibri"/>
                <a:cs typeface="Calibri"/>
              </a:rPr>
              <a:t>sitouttaa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niiden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toteuttamiseen</a:t>
            </a:r>
            <a:endParaRPr lang="en-US" sz="1600">
              <a:ea typeface="Calibri"/>
              <a:cs typeface="Calibri"/>
            </a:endParaRPr>
          </a:p>
          <a:p>
            <a:pPr marL="233680" indent="-233680">
              <a:buNone/>
            </a:pPr>
            <a:r>
              <a:rPr lang="en-US" sz="1600">
                <a:ea typeface="Calibri"/>
                <a:cs typeface="Calibri"/>
              </a:rPr>
              <a:t>… </a:t>
            </a:r>
            <a:r>
              <a:rPr lang="en-US" sz="1600" err="1">
                <a:ea typeface="Calibri"/>
                <a:cs typeface="Calibri"/>
              </a:rPr>
              <a:t>lisää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oppimista</a:t>
            </a:r>
            <a:r>
              <a:rPr lang="en-US" sz="1600">
                <a:ea typeface="Calibri"/>
                <a:cs typeface="Calibri"/>
              </a:rPr>
              <a:t> ja </a:t>
            </a:r>
            <a:r>
              <a:rPr lang="en-US" sz="1600" err="1">
                <a:ea typeface="Calibri"/>
                <a:cs typeface="Calibri"/>
              </a:rPr>
              <a:t>vuorovaikutusta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työporukassa</a:t>
            </a:r>
            <a:endParaRPr lang="en-US" err="1"/>
          </a:p>
          <a:p>
            <a:pPr marL="233680" indent="-233680">
              <a:buNone/>
            </a:pPr>
            <a:r>
              <a:rPr lang="en-US" sz="1600">
                <a:ea typeface="Calibri"/>
                <a:cs typeface="Calibri"/>
              </a:rPr>
              <a:t>…  </a:t>
            </a:r>
            <a:r>
              <a:rPr lang="en-US" sz="1600" err="1">
                <a:ea typeface="Calibri"/>
                <a:cs typeface="Calibri"/>
              </a:rPr>
              <a:t>ehdottaa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vaiheet</a:t>
            </a:r>
            <a:r>
              <a:rPr lang="en-US" sz="1600">
                <a:ea typeface="Calibri"/>
                <a:cs typeface="Calibri"/>
              </a:rPr>
              <a:t> ja </a:t>
            </a:r>
            <a:r>
              <a:rPr lang="en-US" sz="1600" err="1">
                <a:ea typeface="Calibri"/>
                <a:cs typeface="Calibri"/>
              </a:rPr>
              <a:t>välietapit</a:t>
            </a:r>
            <a:r>
              <a:rPr lang="en-US" sz="1600">
                <a:ea typeface="Calibri"/>
                <a:cs typeface="Calibri"/>
              </a:rPr>
              <a:t>: "</a:t>
            </a:r>
            <a:r>
              <a:rPr lang="en-US" sz="1600" err="1">
                <a:ea typeface="Calibri"/>
                <a:cs typeface="Calibri"/>
              </a:rPr>
              <a:t>Missä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olemme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nyt</a:t>
            </a:r>
            <a:r>
              <a:rPr lang="en-US" sz="1600">
                <a:ea typeface="Calibri"/>
                <a:cs typeface="Calibri"/>
              </a:rPr>
              <a:t>?", "</a:t>
            </a:r>
            <a:r>
              <a:rPr lang="en-US" sz="1600" err="1">
                <a:ea typeface="Calibri"/>
                <a:cs typeface="Calibri"/>
              </a:rPr>
              <a:t>Mitä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pitäisi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tehdä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seuraavaksi</a:t>
            </a:r>
            <a:r>
              <a:rPr lang="en-US" sz="1600">
                <a:ea typeface="Calibri"/>
                <a:cs typeface="Calibri"/>
              </a:rPr>
              <a:t>?"</a:t>
            </a:r>
          </a:p>
          <a:p>
            <a:pPr marL="233680" indent="-233680">
              <a:buNone/>
            </a:pPr>
            <a:r>
              <a:rPr lang="en-US" sz="1600">
                <a:ea typeface="Calibri"/>
                <a:cs typeface="Calibri"/>
              </a:rPr>
              <a:t>… </a:t>
            </a:r>
            <a:r>
              <a:rPr lang="en-US" sz="1600" err="1">
                <a:ea typeface="Calibri"/>
                <a:cs typeface="Calibri"/>
              </a:rPr>
              <a:t>ehdottaa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työskentelytapoja</a:t>
            </a:r>
            <a:r>
              <a:rPr lang="en-US" sz="1600">
                <a:ea typeface="Calibri"/>
                <a:cs typeface="Calibri"/>
              </a:rPr>
              <a:t> ja </a:t>
            </a:r>
            <a:r>
              <a:rPr lang="en-US" sz="1600" err="1">
                <a:ea typeface="Calibri"/>
                <a:cs typeface="Calibri"/>
              </a:rPr>
              <a:t>työkaluja</a:t>
            </a:r>
            <a:endParaRPr lang="en-US" sz="1600">
              <a:ea typeface="Calibri"/>
              <a:cs typeface="Calibri"/>
            </a:endParaRPr>
          </a:p>
          <a:p>
            <a:pPr marL="233680" indent="-233680">
              <a:buNone/>
            </a:pPr>
            <a:r>
              <a:rPr lang="en-US" sz="1600">
                <a:ea typeface="Calibri"/>
                <a:cs typeface="Calibri"/>
              </a:rPr>
              <a:t>…  </a:t>
            </a:r>
            <a:r>
              <a:rPr lang="en-US" sz="1600" err="1">
                <a:ea typeface="Calibri"/>
                <a:cs typeface="Calibri"/>
              </a:rPr>
              <a:t>varmistaa</a:t>
            </a:r>
            <a:r>
              <a:rPr lang="en-US" sz="1600">
                <a:ea typeface="Calibri"/>
                <a:cs typeface="Calibri"/>
              </a:rPr>
              <a:t>, </a:t>
            </a:r>
            <a:r>
              <a:rPr lang="en-US" sz="1600" err="1">
                <a:ea typeface="Calibri"/>
                <a:cs typeface="Calibri"/>
              </a:rPr>
              <a:t>että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uudet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toimenpiteet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eivät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jää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kertaluonteisiksi</a:t>
            </a:r>
            <a:r>
              <a:rPr lang="en-US" sz="1600">
                <a:ea typeface="Calibri"/>
                <a:cs typeface="Calibri"/>
              </a:rPr>
              <a:t>, </a:t>
            </a:r>
            <a:r>
              <a:rPr lang="en-US" sz="1600" err="1">
                <a:ea typeface="Calibri"/>
                <a:cs typeface="Calibri"/>
              </a:rPr>
              <a:t>vaan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ruokahävikin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vähentämisestä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tulee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toimintatapa</a:t>
            </a:r>
            <a:endParaRPr lang="en-US" sz="1600">
              <a:ea typeface="Calibri"/>
              <a:cs typeface="Calibri"/>
            </a:endParaRPr>
          </a:p>
          <a:p>
            <a:pPr marL="233680" indent="-233680">
              <a:buNone/>
            </a:pPr>
            <a:r>
              <a:rPr lang="en-US" sz="1600">
                <a:ea typeface="Calibri"/>
                <a:cs typeface="Calibri"/>
              </a:rPr>
              <a:t>…  </a:t>
            </a:r>
            <a:r>
              <a:rPr lang="en-US" sz="1600" err="1">
                <a:ea typeface="Calibri"/>
                <a:cs typeface="Calibri"/>
              </a:rPr>
              <a:t>edistää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uusien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ruokahävikkiratkaisujen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käyttöönottoa</a:t>
            </a:r>
            <a:r>
              <a:rPr lang="en-US" sz="1600">
                <a:ea typeface="Calibri"/>
                <a:cs typeface="Calibri"/>
              </a:rPr>
              <a:t>* 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E0C90DC-46D2-2341-17D3-7900CE8527F4}"/>
              </a:ext>
            </a:extLst>
          </p:cNvPr>
          <p:cNvSpPr txBox="1"/>
          <p:nvPr/>
        </p:nvSpPr>
        <p:spPr>
          <a:xfrm>
            <a:off x="648928" y="424879"/>
            <a:ext cx="74921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JATKUVAN PARANTAMISEN TOIMINTAMALLI (2/3)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3852270-6D8D-7281-39B9-6F015A524C7F}"/>
              </a:ext>
            </a:extLst>
          </p:cNvPr>
          <p:cNvSpPr txBox="1"/>
          <p:nvPr/>
        </p:nvSpPr>
        <p:spPr>
          <a:xfrm>
            <a:off x="9158749" y="1825624"/>
            <a:ext cx="2458066" cy="40650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9705" indent="-179705">
              <a:lnSpc>
                <a:spcPct val="120000"/>
              </a:lnSpc>
              <a:spcBef>
                <a:spcPts val="1000"/>
              </a:spcBef>
            </a:pPr>
            <a:r>
              <a:rPr lang="en-US" sz="1300">
                <a:ea typeface="Calibri"/>
                <a:cs typeface="Calibri"/>
              </a:rPr>
              <a:t>*  </a:t>
            </a:r>
            <a:r>
              <a:rPr lang="en-US" sz="1300" err="1">
                <a:ea typeface="Calibri"/>
                <a:cs typeface="Calibri"/>
              </a:rPr>
              <a:t>Toimintamalli</a:t>
            </a:r>
            <a:r>
              <a:rPr lang="en-US" sz="1300">
                <a:ea typeface="Calibri"/>
                <a:cs typeface="Calibri"/>
              </a:rPr>
              <a:t> on </a:t>
            </a:r>
            <a:r>
              <a:rPr lang="en-US" sz="1300" err="1">
                <a:ea typeface="Calibri"/>
                <a:cs typeface="Calibri"/>
              </a:rPr>
              <a:t>tuotettu</a:t>
            </a:r>
            <a:r>
              <a:rPr lang="en-US" sz="1300">
                <a:ea typeface="Calibri"/>
                <a:cs typeface="Calibri"/>
              </a:rPr>
              <a:t> NextGen -</a:t>
            </a:r>
            <a:r>
              <a:rPr lang="en-US" sz="1300" err="1">
                <a:ea typeface="Calibri"/>
                <a:cs typeface="Calibri"/>
              </a:rPr>
              <a:t>hankkeessa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tukemaan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uuden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digitaalisen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hävikkiratkaisun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kehittämistä</a:t>
            </a:r>
            <a:r>
              <a:rPr lang="en-US" sz="1300">
                <a:ea typeface="Calibri"/>
                <a:cs typeface="Calibri"/>
              </a:rPr>
              <a:t> ja </a:t>
            </a:r>
            <a:r>
              <a:rPr lang="en-US" sz="1300" err="1">
                <a:ea typeface="Calibri"/>
                <a:cs typeface="Calibri"/>
              </a:rPr>
              <a:t>käyttöönottoa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ravintolassa</a:t>
            </a:r>
            <a:r>
              <a:rPr lang="en-US" sz="1300">
                <a:ea typeface="Calibri"/>
                <a:cs typeface="Calibri"/>
              </a:rPr>
              <a:t>. </a:t>
            </a:r>
            <a:r>
              <a:rPr lang="en-US" sz="1300" err="1">
                <a:ea typeface="Calibri"/>
                <a:cs typeface="Calibri"/>
              </a:rPr>
              <a:t>Teknologiset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ratkaisut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eivät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itsessään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vähennä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ruokahävikkiä</a:t>
            </a:r>
            <a:r>
              <a:rPr lang="en-US" sz="1300">
                <a:ea typeface="Calibri"/>
                <a:cs typeface="Calibri"/>
              </a:rPr>
              <a:t>: ne </a:t>
            </a:r>
            <a:r>
              <a:rPr lang="en-US" sz="1300" err="1">
                <a:ea typeface="Calibri"/>
                <a:cs typeface="Calibri"/>
              </a:rPr>
              <a:t>tukevat</a:t>
            </a:r>
            <a:r>
              <a:rPr lang="en-US" sz="1300">
                <a:ea typeface="Calibri"/>
                <a:cs typeface="Calibri"/>
              </a:rPr>
              <a:t> ja </a:t>
            </a:r>
            <a:r>
              <a:rPr lang="en-US" sz="1300" err="1">
                <a:ea typeface="Calibri"/>
                <a:cs typeface="Calibri"/>
              </a:rPr>
              <a:t>tehostavat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yksilöiden</a:t>
            </a:r>
            <a:r>
              <a:rPr lang="en-US" sz="1300">
                <a:ea typeface="Calibri"/>
                <a:cs typeface="Calibri"/>
              </a:rPr>
              <a:t> ja </a:t>
            </a:r>
            <a:r>
              <a:rPr lang="en-US" sz="1300" err="1">
                <a:ea typeface="Calibri"/>
                <a:cs typeface="Calibri"/>
              </a:rPr>
              <a:t>ryhmien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ruokahävikin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vastaista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työtä</a:t>
            </a:r>
            <a:r>
              <a:rPr lang="en-US" sz="1300">
                <a:ea typeface="Calibri"/>
                <a:cs typeface="Calibri"/>
              </a:rPr>
              <a:t>. On </a:t>
            </a:r>
            <a:r>
              <a:rPr lang="en-US" sz="1300" err="1">
                <a:ea typeface="Calibri"/>
                <a:cs typeface="Calibri"/>
              </a:rPr>
              <a:t>tärkeää</a:t>
            </a:r>
            <a:r>
              <a:rPr lang="en-US" sz="1300">
                <a:ea typeface="Calibri"/>
                <a:cs typeface="Calibri"/>
              </a:rPr>
              <a:t>, </a:t>
            </a:r>
            <a:r>
              <a:rPr lang="en-US" sz="1300" err="1">
                <a:ea typeface="Calibri"/>
                <a:cs typeface="Calibri"/>
              </a:rPr>
              <a:t>että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samanaikaisesti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osallistetaan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henkilökunta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kehittämään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omaa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työtä</a:t>
            </a:r>
            <a:r>
              <a:rPr lang="en-US" sz="1300">
                <a:ea typeface="Calibri"/>
                <a:cs typeface="Calibri"/>
              </a:rPr>
              <a:t> ja </a:t>
            </a:r>
            <a:r>
              <a:rPr lang="en-US" sz="1300" err="1">
                <a:ea typeface="Calibri"/>
                <a:cs typeface="Calibri"/>
              </a:rPr>
              <a:t>käytänteitä</a:t>
            </a:r>
            <a:r>
              <a:rPr lang="en-US" sz="1300">
                <a:ea typeface="Calibri"/>
                <a:cs typeface="Calibri"/>
              </a:rPr>
              <a:t>, </a:t>
            </a:r>
            <a:r>
              <a:rPr lang="en-US" sz="1300" err="1">
                <a:ea typeface="Calibri"/>
                <a:cs typeface="Calibri"/>
              </a:rPr>
              <a:t>joilla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ruokahävikkiä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 err="1">
                <a:ea typeface="Calibri"/>
                <a:cs typeface="Calibri"/>
              </a:rPr>
              <a:t>voidaan</a:t>
            </a:r>
            <a:r>
              <a:rPr lang="en-US" sz="1300">
                <a:ea typeface="Calibri"/>
                <a:cs typeface="Calibri"/>
              </a:rPr>
              <a:t> vähentää. Näin uusi ratkaisu tukee parhaiten päivittäistä työtä.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15FED80E-826E-0840-78AE-9651D8C1EBA2}"/>
              </a:ext>
            </a:extLst>
          </p:cNvPr>
          <p:cNvCxnSpPr/>
          <p:nvPr/>
        </p:nvCxnSpPr>
        <p:spPr>
          <a:xfrm>
            <a:off x="8774822" y="1855120"/>
            <a:ext cx="0" cy="4088479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32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EAD8A9-8908-9715-A740-C0BB2087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823989"/>
            <a:ext cx="9483213" cy="76154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err="1">
                <a:ea typeface="Calibri Light"/>
                <a:cs typeface="Calibri Light"/>
              </a:rPr>
              <a:t>Sisältö</a:t>
            </a:r>
            <a:r>
              <a:rPr lang="en-US" sz="3600">
                <a:ea typeface="Calibri Light"/>
                <a:cs typeface="Calibri Light"/>
              </a:rPr>
              <a:t>?</a:t>
            </a:r>
            <a:endParaRPr lang="fi-FI" sz="36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E0C90DC-46D2-2341-17D3-7900CE8527F4}"/>
              </a:ext>
            </a:extLst>
          </p:cNvPr>
          <p:cNvSpPr txBox="1"/>
          <p:nvPr/>
        </p:nvSpPr>
        <p:spPr>
          <a:xfrm>
            <a:off x="648928" y="424879"/>
            <a:ext cx="74921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800" b="1" spc="300">
                <a:solidFill>
                  <a:schemeClr val="tx2"/>
                </a:solidFill>
                <a:latin typeface="Century Gothic" panose="020B0502020202020204" pitchFamily="34" charset="0"/>
                <a:cs typeface="Calibri Light"/>
              </a:rPr>
              <a:t>JATKUVAN PARANTAMISEN TOIMINTAMALLI (3/3)</a:t>
            </a:r>
            <a:endParaRPr lang="fi-FI" b="1" spc="3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728AE641-D9E7-3215-6E70-2D0BEB721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096728"/>
              </p:ext>
            </p:extLst>
          </p:nvPr>
        </p:nvGraphicFramePr>
        <p:xfrm>
          <a:off x="648928" y="1771264"/>
          <a:ext cx="10689633" cy="374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409">
                  <a:extLst>
                    <a:ext uri="{9D8B030D-6E8A-4147-A177-3AD203B41FA5}">
                      <a16:colId xmlns:a16="http://schemas.microsoft.com/office/drawing/2014/main" val="2378933968"/>
                    </a:ext>
                  </a:extLst>
                </a:gridCol>
                <a:gridCol w="2630207">
                  <a:extLst>
                    <a:ext uri="{9D8B030D-6E8A-4147-A177-3AD203B41FA5}">
                      <a16:colId xmlns:a16="http://schemas.microsoft.com/office/drawing/2014/main" val="1254212235"/>
                    </a:ext>
                  </a:extLst>
                </a:gridCol>
                <a:gridCol w="4259017">
                  <a:extLst>
                    <a:ext uri="{9D8B030D-6E8A-4147-A177-3AD203B41FA5}">
                      <a16:colId xmlns:a16="http://schemas.microsoft.com/office/drawing/2014/main" val="2064341435"/>
                    </a:ext>
                  </a:extLst>
                </a:gridCol>
              </a:tblGrid>
              <a:tr h="504904">
                <a:tc>
                  <a:txBody>
                    <a:bodyPr/>
                    <a:lstStyle/>
                    <a:p>
                      <a:r>
                        <a:rPr lang="fi-FI" b="1" i="0">
                          <a:solidFill>
                            <a:schemeClr val="tx2"/>
                          </a:solidFill>
                          <a:latin typeface="Century Gothic"/>
                        </a:rPr>
                        <a:t>Vaiheet</a:t>
                      </a:r>
                    </a:p>
                  </a:txBody>
                  <a:tcPr marL="0" marR="163440" marT="81720" marB="26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b="1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Periatteet</a:t>
                      </a:r>
                      <a:endParaRPr lang="fi-FI" b="1" i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43440" marR="163440" marT="81720" marB="26172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b="1" i="0">
                          <a:solidFill>
                            <a:schemeClr val="tx2"/>
                          </a:solidFill>
                          <a:latin typeface="Century Gothic"/>
                        </a:rPr>
                        <a:t>Työkalut</a:t>
                      </a:r>
                    </a:p>
                  </a:txBody>
                  <a:tcPr marL="343440" marR="163440" marT="81720" marB="26172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241289"/>
                  </a:ext>
                </a:extLst>
              </a:tr>
              <a:tr h="504904">
                <a:tc>
                  <a:txBody>
                    <a:bodyPr/>
                    <a:lstStyle/>
                    <a:p>
                      <a:pPr marL="529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err="1">
                          <a:ea typeface="Calibri"/>
                          <a:cs typeface="Calibri"/>
                        </a:rPr>
                        <a:t>Tunnista</a:t>
                      </a:r>
                      <a:r>
                        <a:rPr lang="en-US" sz="1800">
                          <a:ea typeface="Calibri"/>
                          <a:cs typeface="Calibri"/>
                        </a:rPr>
                        <a:t>: </a:t>
                      </a:r>
                      <a:r>
                        <a:rPr lang="en-US" sz="1800" err="1">
                          <a:ea typeface="Calibri"/>
                          <a:cs typeface="Calibri"/>
                        </a:rPr>
                        <a:t>tilanteen</a:t>
                      </a:r>
                      <a:r>
                        <a:rPr lang="en-US" sz="18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err="1">
                          <a:ea typeface="Calibri"/>
                          <a:cs typeface="Calibri"/>
                        </a:rPr>
                        <a:t>analyysi</a:t>
                      </a:r>
                      <a:endParaRPr lang="en-US" sz="1800">
                        <a:ea typeface="Calibri"/>
                        <a:cs typeface="Calibri"/>
                      </a:endParaRPr>
                    </a:p>
                  </a:txBody>
                  <a:tcPr marL="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solidFill>
                            <a:schemeClr val="tx1"/>
                          </a:solidFill>
                        </a:rPr>
                        <a:t>Yhdessä</a:t>
                      </a:r>
                    </a:p>
                  </a:txBody>
                  <a:tcPr marL="343440" marR="163440" marT="81720" marB="8172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52895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err="1">
                          <a:solidFill>
                            <a:schemeClr val="accent2"/>
                          </a:solidFill>
                          <a:ea typeface="Calibri"/>
                          <a:cs typeface="Calibri"/>
                        </a:rPr>
                        <a:t>Vihreällä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err="1">
                          <a:solidFill>
                            <a:schemeClr val="accent2"/>
                          </a:solidFill>
                          <a:ea typeface="Calibri"/>
                          <a:cs typeface="Calibri"/>
                        </a:rPr>
                        <a:t>fontilla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err="1">
                          <a:solidFill>
                            <a:schemeClr val="accent2"/>
                          </a:solidFill>
                          <a:ea typeface="Calibri"/>
                          <a:cs typeface="Calibri"/>
                        </a:rPr>
                        <a:t>merkityistä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err="1">
                          <a:solidFill>
                            <a:schemeClr val="accent2"/>
                          </a:solidFill>
                          <a:ea typeface="Calibri"/>
                          <a:cs typeface="Calibri"/>
                        </a:rPr>
                        <a:t>työkaluesimerkeistä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err="1">
                          <a:solidFill>
                            <a:schemeClr val="accent2"/>
                          </a:solidFill>
                          <a:ea typeface="Calibri"/>
                          <a:cs typeface="Calibri"/>
                        </a:rPr>
                        <a:t>avautuu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ea typeface="Calibri"/>
                          <a:cs typeface="Calibri"/>
                        </a:rPr>
                        <a:t> </a:t>
                      </a:r>
                      <a:br>
                        <a:rPr lang="en-US" sz="1800">
                          <a:solidFill>
                            <a:srgbClr val="50B163"/>
                          </a:solidFill>
                          <a:ea typeface="Calibri"/>
                          <a:cs typeface="Calibri"/>
                        </a:rPr>
                      </a:br>
                      <a:r>
                        <a:rPr lang="en-US" sz="1800" err="1">
                          <a:solidFill>
                            <a:schemeClr val="accent2"/>
                          </a:solidFill>
                          <a:ea typeface="Calibri"/>
                          <a:cs typeface="Calibri"/>
                        </a:rPr>
                        <a:t>uusi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err="1">
                          <a:solidFill>
                            <a:schemeClr val="accent2"/>
                          </a:solidFill>
                          <a:ea typeface="Calibri"/>
                          <a:cs typeface="Calibri"/>
                        </a:rPr>
                        <a:t>sivu</a:t>
                      </a:r>
                      <a:endParaRPr lang="en-US" sz="1800">
                        <a:solidFill>
                          <a:schemeClr val="accent2"/>
                        </a:solidFill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1400">
                        <a:cs typeface="Segoe UI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err="1">
                          <a:cs typeface="Segoe UI"/>
                        </a:rPr>
                        <a:t>Nämä</a:t>
                      </a:r>
                      <a:r>
                        <a:rPr lang="en-US" sz="1400">
                          <a:cs typeface="Segoe UI"/>
                        </a:rPr>
                        <a:t> </a:t>
                      </a:r>
                      <a:r>
                        <a:rPr lang="en-US" sz="1400" err="1">
                          <a:cs typeface="Segoe UI"/>
                        </a:rPr>
                        <a:t>ovat</a:t>
                      </a:r>
                      <a:r>
                        <a:rPr lang="en-US" sz="1400">
                          <a:cs typeface="Segoe UI"/>
                        </a:rPr>
                        <a:t> </a:t>
                      </a:r>
                      <a:r>
                        <a:rPr lang="en-US" sz="1400" err="1">
                          <a:cs typeface="Segoe UI"/>
                        </a:rPr>
                        <a:t>työskentelytapoja</a:t>
                      </a:r>
                      <a:r>
                        <a:rPr lang="en-US" sz="1400">
                          <a:cs typeface="Segoe UI"/>
                        </a:rPr>
                        <a:t> ja </a:t>
                      </a:r>
                      <a:r>
                        <a:rPr lang="en-US" sz="1400" err="1">
                          <a:cs typeface="Segoe UI"/>
                        </a:rPr>
                        <a:t>työkaluja</a:t>
                      </a:r>
                      <a:r>
                        <a:rPr lang="en-US" sz="1400">
                          <a:cs typeface="Segoe UI"/>
                        </a:rPr>
                        <a:t>, </a:t>
                      </a:r>
                      <a:r>
                        <a:rPr lang="en-US" sz="1400" err="1">
                          <a:cs typeface="Segoe UI"/>
                        </a:rPr>
                        <a:t>joita</a:t>
                      </a:r>
                      <a:r>
                        <a:rPr lang="en-US" sz="1400">
                          <a:cs typeface="Segoe UI"/>
                        </a:rPr>
                        <a:t> </a:t>
                      </a:r>
                      <a:r>
                        <a:rPr lang="en-US" sz="1400" err="1">
                          <a:cs typeface="Segoe UI"/>
                        </a:rPr>
                        <a:t>voi</a:t>
                      </a:r>
                      <a:r>
                        <a:rPr lang="en-US" sz="1400">
                          <a:cs typeface="Segoe UI"/>
                        </a:rPr>
                        <a:t> </a:t>
                      </a:r>
                      <a:r>
                        <a:rPr lang="en-US" sz="1400" err="1">
                          <a:cs typeface="Segoe UI"/>
                        </a:rPr>
                        <a:t>soveltaa</a:t>
                      </a:r>
                      <a:r>
                        <a:rPr lang="en-US" sz="1400">
                          <a:cs typeface="Segoe UI"/>
                        </a:rPr>
                        <a:t> ja </a:t>
                      </a:r>
                      <a:r>
                        <a:rPr lang="en-US" sz="1400" err="1">
                          <a:cs typeface="Segoe UI"/>
                        </a:rPr>
                        <a:t>muokata</a:t>
                      </a:r>
                      <a:r>
                        <a:rPr lang="en-US" sz="1400">
                          <a:cs typeface="Segoe UI"/>
                        </a:rPr>
                        <a:t>. Ne </a:t>
                      </a:r>
                      <a:r>
                        <a:rPr lang="en-US" sz="1400" err="1">
                          <a:cs typeface="Segoe UI"/>
                        </a:rPr>
                        <a:t>perustuvat</a:t>
                      </a:r>
                      <a:r>
                        <a:rPr lang="en-US" sz="1400">
                          <a:cs typeface="Segoe UI"/>
                        </a:rPr>
                        <a:t> NextGen –</a:t>
                      </a:r>
                      <a:r>
                        <a:rPr lang="en-US" sz="1400" err="1">
                          <a:cs typeface="Segoe UI"/>
                        </a:rPr>
                        <a:t>hankkeessa</a:t>
                      </a:r>
                      <a:r>
                        <a:rPr lang="en-US" sz="1400">
                          <a:cs typeface="Segoe UI"/>
                        </a:rPr>
                        <a:t> </a:t>
                      </a:r>
                      <a:r>
                        <a:rPr lang="en-US" sz="1400" err="1">
                          <a:cs typeface="Segoe UI"/>
                        </a:rPr>
                        <a:t>kehitettyihin</a:t>
                      </a:r>
                      <a:r>
                        <a:rPr lang="en-US" sz="1400">
                          <a:cs typeface="Segoe UI"/>
                        </a:rPr>
                        <a:t> </a:t>
                      </a:r>
                      <a:r>
                        <a:rPr lang="en-US" sz="1400" err="1">
                          <a:cs typeface="Segoe UI"/>
                        </a:rPr>
                        <a:t>työskentelytapoihin</a:t>
                      </a:r>
                      <a:r>
                        <a:rPr lang="en-US" sz="1400">
                          <a:cs typeface="Segoe UI"/>
                        </a:rPr>
                        <a:t> </a:t>
                      </a:r>
                      <a:r>
                        <a:rPr lang="en-US" sz="1400" err="1">
                          <a:cs typeface="Segoe UI"/>
                        </a:rPr>
                        <a:t>Kuortaneen</a:t>
                      </a:r>
                      <a:r>
                        <a:rPr lang="en-US" sz="1400">
                          <a:cs typeface="Segoe UI"/>
                        </a:rPr>
                        <a:t> </a:t>
                      </a:r>
                      <a:r>
                        <a:rPr lang="en-US" sz="1400" err="1">
                          <a:cs typeface="Segoe UI"/>
                        </a:rPr>
                        <a:t>Urheiluopiston</a:t>
                      </a:r>
                      <a:r>
                        <a:rPr lang="en-US" sz="1400">
                          <a:cs typeface="Segoe UI"/>
                        </a:rPr>
                        <a:t> </a:t>
                      </a:r>
                      <a:r>
                        <a:rPr lang="en-US" sz="1400" err="1">
                          <a:cs typeface="Segoe UI"/>
                        </a:rPr>
                        <a:t>buffetravintolassa</a:t>
                      </a:r>
                      <a:r>
                        <a:rPr lang="en-US" sz="1400">
                          <a:cs typeface="Segoe UI"/>
                        </a:rPr>
                        <a:t>.</a:t>
                      </a:r>
                      <a:endParaRPr lang="en-US" sz="1400">
                        <a:solidFill>
                          <a:schemeClr val="accent2"/>
                        </a:solidFill>
                        <a:ea typeface="Calibri"/>
                        <a:cs typeface="Calibri"/>
                      </a:endParaRPr>
                    </a:p>
                  </a:txBody>
                  <a:tcPr marL="343440" marR="163440" marT="81720" marB="8172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162827"/>
                  </a:ext>
                </a:extLst>
              </a:tr>
              <a:tr h="504904">
                <a:tc>
                  <a:txBody>
                    <a:bodyPr/>
                    <a:lstStyle/>
                    <a:p>
                      <a:pPr marL="529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err="1">
                          <a:ea typeface="Calibri"/>
                          <a:cs typeface="Calibri"/>
                        </a:rPr>
                        <a:t>Kokeile</a:t>
                      </a:r>
                      <a:r>
                        <a:rPr lang="en-US" sz="1800">
                          <a:ea typeface="Calibri"/>
                          <a:cs typeface="Calibri"/>
                        </a:rPr>
                        <a:t>: </a:t>
                      </a:r>
                      <a:r>
                        <a:rPr lang="en-US" sz="1800" err="1">
                          <a:ea typeface="Calibri"/>
                          <a:cs typeface="Calibri"/>
                        </a:rPr>
                        <a:t>ideat</a:t>
                      </a:r>
                      <a:r>
                        <a:rPr lang="en-US" sz="1800">
                          <a:ea typeface="Calibri"/>
                          <a:cs typeface="Calibri"/>
                        </a:rPr>
                        <a:t> ja </a:t>
                      </a:r>
                      <a:r>
                        <a:rPr lang="en-US" sz="1800" err="1">
                          <a:ea typeface="Calibri"/>
                          <a:cs typeface="Calibri"/>
                        </a:rPr>
                        <a:t>kokeilut</a:t>
                      </a:r>
                      <a:endParaRPr lang="en-US" sz="1800">
                        <a:ea typeface="Calibri"/>
                        <a:cs typeface="Calibri"/>
                      </a:endParaRPr>
                    </a:p>
                  </a:txBody>
                  <a:tcPr marL="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solidFill>
                            <a:schemeClr val="tx1"/>
                          </a:solidFill>
                        </a:rPr>
                        <a:t>Tuuppaa</a:t>
                      </a:r>
                    </a:p>
                  </a:txBody>
                  <a:tcPr marL="343440" marR="163440" marT="81720" marB="8172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marL="163440" marR="163440" marT="81720" marB="8172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645010"/>
                  </a:ext>
                </a:extLst>
              </a:tr>
              <a:tr h="504904">
                <a:tc>
                  <a:txBody>
                    <a:bodyPr/>
                    <a:lstStyle/>
                    <a:p>
                      <a:pPr marL="529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err="1">
                          <a:ea typeface="Calibri"/>
                          <a:cs typeface="Calibri"/>
                        </a:rPr>
                        <a:t>Kehitä</a:t>
                      </a:r>
                      <a:r>
                        <a:rPr lang="en-US" sz="1800">
                          <a:ea typeface="Calibri"/>
                          <a:cs typeface="Calibri"/>
                        </a:rPr>
                        <a:t>: </a:t>
                      </a:r>
                      <a:r>
                        <a:rPr lang="en-US" sz="1800" err="1">
                          <a:ea typeface="Calibri"/>
                          <a:cs typeface="Calibri"/>
                        </a:rPr>
                        <a:t>systematisoi</a:t>
                      </a:r>
                      <a:r>
                        <a:rPr lang="en-US" sz="1800">
                          <a:ea typeface="Calibri"/>
                          <a:cs typeface="Calibri"/>
                        </a:rPr>
                        <a:t> ja </a:t>
                      </a:r>
                      <a:r>
                        <a:rPr lang="en-US" sz="1800" err="1">
                          <a:ea typeface="Calibri"/>
                          <a:cs typeface="Calibri"/>
                        </a:rPr>
                        <a:t>vahvista</a:t>
                      </a:r>
                      <a:endParaRPr lang="en-US" sz="1800">
                        <a:ea typeface="Calibri"/>
                        <a:cs typeface="Calibri"/>
                      </a:endParaRPr>
                    </a:p>
                  </a:txBody>
                  <a:tcPr marL="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solidFill>
                            <a:schemeClr val="tx1"/>
                          </a:solidFill>
                        </a:rPr>
                        <a:t>Mittaa</a:t>
                      </a:r>
                    </a:p>
                  </a:txBody>
                  <a:tcPr marL="343440" marR="163440" marT="81720" marB="8172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marL="163440" marR="163440" marT="81720" marB="8172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92967"/>
                  </a:ext>
                </a:extLst>
              </a:tr>
              <a:tr h="664663">
                <a:tc>
                  <a:txBody>
                    <a:bodyPr/>
                    <a:lstStyle/>
                    <a:p>
                      <a:pPr marL="529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err="1">
                          <a:ea typeface="Calibri"/>
                          <a:cs typeface="Calibri"/>
                        </a:rPr>
                        <a:t>Levitä</a:t>
                      </a:r>
                      <a:r>
                        <a:rPr lang="en-US" sz="1800">
                          <a:ea typeface="Calibri"/>
                          <a:cs typeface="Calibri"/>
                        </a:rPr>
                        <a:t>: </a:t>
                      </a:r>
                      <a:r>
                        <a:rPr lang="en-US" sz="1800" err="1">
                          <a:ea typeface="Calibri"/>
                          <a:cs typeface="Calibri"/>
                        </a:rPr>
                        <a:t>lisää</a:t>
                      </a:r>
                      <a:r>
                        <a:rPr lang="en-US" sz="18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err="1">
                          <a:ea typeface="Calibri"/>
                          <a:cs typeface="Calibri"/>
                        </a:rPr>
                        <a:t>vaikuttavuutta</a:t>
                      </a:r>
                      <a:r>
                        <a:rPr lang="en-US" sz="18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err="1">
                          <a:ea typeface="Calibri"/>
                          <a:cs typeface="Calibri"/>
                        </a:rPr>
                        <a:t>asiakkaiden</a:t>
                      </a:r>
                      <a:r>
                        <a:rPr lang="en-US" sz="18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err="1">
                          <a:ea typeface="Calibri"/>
                          <a:cs typeface="Calibri"/>
                        </a:rPr>
                        <a:t>kanssa</a:t>
                      </a:r>
                      <a:endParaRPr lang="en-US" sz="1800">
                        <a:ea typeface="Calibri"/>
                        <a:cs typeface="Calibri"/>
                      </a:endParaRPr>
                    </a:p>
                  </a:txBody>
                  <a:tcPr marL="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solidFill>
                            <a:schemeClr val="tx1"/>
                          </a:solidFill>
                        </a:rPr>
                        <a:t>Asiakkaat mukaan</a:t>
                      </a:r>
                    </a:p>
                  </a:txBody>
                  <a:tcPr marL="343440" marR="163440" marT="81720" marB="8172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marL="163440" marR="163440" marT="81720" marB="8172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76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err="1">
                          <a:ea typeface="Calibri"/>
                          <a:cs typeface="Calibri"/>
                        </a:rPr>
                        <a:t>Kehittämisen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vaiheet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ja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periaatteet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on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kuvattu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tiiviistii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seuraavalla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dialla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.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Tämän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jälkeen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kukin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vaihe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on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kuvattu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tarkemmin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omalla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err="1">
                          <a:ea typeface="Calibri"/>
                          <a:cs typeface="Calibri"/>
                        </a:rPr>
                        <a:t>sivullaan</a:t>
                      </a:r>
                      <a:r>
                        <a:rPr lang="en-US" sz="1400">
                          <a:ea typeface="Calibri"/>
                          <a:cs typeface="Calibri"/>
                        </a:rPr>
                        <a:t>.</a:t>
                      </a:r>
                    </a:p>
                  </a:txBody>
                  <a:tcPr marL="0" marR="163440" marT="153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marL="343440" marR="163440" marT="81720" marB="8172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marL="343440" marR="163440" marT="81720" marB="8172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449911"/>
                  </a:ext>
                </a:extLst>
              </a:tr>
            </a:tbl>
          </a:graphicData>
        </a:graphic>
      </p:graphicFrame>
      <p:pic>
        <p:nvPicPr>
          <p:cNvPr id="17" name="Bild 16">
            <a:extLst>
              <a:ext uri="{FF2B5EF4-FFF2-40B4-BE49-F238E27FC236}">
                <a16:creationId xmlns:a16="http://schemas.microsoft.com/office/drawing/2014/main" id="{1D2FEC37-BD30-D674-231B-3357E885A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7989" y="2490942"/>
            <a:ext cx="366685" cy="366685"/>
          </a:xfrm>
          <a:prstGeom prst="rect">
            <a:avLst/>
          </a:prstGeom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E665C0B3-40B5-27F2-B864-658C64FC9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221" y="2456065"/>
            <a:ext cx="325855" cy="319338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A58D9210-A09D-CF4A-ABD6-EAD469194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65221" y="2969021"/>
            <a:ext cx="325855" cy="319338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BDA6267D-B241-0D61-042C-7DF3F5821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65221" y="3470826"/>
            <a:ext cx="325855" cy="319338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5982B95C-7FBA-96CF-604A-20615BE55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65221" y="3983782"/>
            <a:ext cx="325855" cy="3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5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1E066F-A6F2-2893-169E-B8E8FE71E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65125"/>
            <a:ext cx="9483213" cy="1325563"/>
          </a:xfrm>
        </p:spPr>
        <p:txBody>
          <a:bodyPr>
            <a:normAutofit/>
          </a:bodyPr>
          <a:lstStyle/>
          <a:p>
            <a:r>
              <a:rPr lang="en-GB" sz="3600" err="1">
                <a:ea typeface="Calibri"/>
                <a:cs typeface="Calibri"/>
              </a:rPr>
              <a:t>Jatkuvan</a:t>
            </a:r>
            <a:r>
              <a:rPr lang="en-GB" sz="3600">
                <a:ea typeface="Calibri"/>
                <a:cs typeface="Calibri"/>
              </a:rPr>
              <a:t> </a:t>
            </a:r>
            <a:r>
              <a:rPr lang="en-GB" sz="3600" err="1">
                <a:ea typeface="Calibri"/>
                <a:cs typeface="Calibri"/>
              </a:rPr>
              <a:t>parantamisen</a:t>
            </a:r>
            <a:r>
              <a:rPr lang="en-GB" sz="3600">
                <a:ea typeface="Calibri"/>
                <a:cs typeface="Calibri"/>
              </a:rPr>
              <a:t> </a:t>
            </a:r>
            <a:r>
              <a:rPr lang="en-GB" sz="3600" err="1">
                <a:ea typeface="Calibri"/>
                <a:cs typeface="Calibri"/>
              </a:rPr>
              <a:t>toimintamalli</a:t>
            </a:r>
            <a:endParaRPr lang="fi-FI" sz="360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43BD1443-D56F-AAD4-B8B2-B6E9309C9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02065"/>
              </p:ext>
            </p:extLst>
          </p:nvPr>
        </p:nvGraphicFramePr>
        <p:xfrm>
          <a:off x="648928" y="1882774"/>
          <a:ext cx="10701063" cy="412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6">
                  <a:extLst>
                    <a:ext uri="{9D8B030D-6E8A-4147-A177-3AD203B41FA5}">
                      <a16:colId xmlns:a16="http://schemas.microsoft.com/office/drawing/2014/main" val="2786538198"/>
                    </a:ext>
                  </a:extLst>
                </a:gridCol>
                <a:gridCol w="4906536">
                  <a:extLst>
                    <a:ext uri="{9D8B030D-6E8A-4147-A177-3AD203B41FA5}">
                      <a16:colId xmlns:a16="http://schemas.microsoft.com/office/drawing/2014/main" val="2378933968"/>
                    </a:ext>
                  </a:extLst>
                </a:gridCol>
                <a:gridCol w="5038401">
                  <a:extLst>
                    <a:ext uri="{9D8B030D-6E8A-4147-A177-3AD203B41FA5}">
                      <a16:colId xmlns:a16="http://schemas.microsoft.com/office/drawing/2014/main" val="1254212235"/>
                    </a:ext>
                  </a:extLst>
                </a:gridCol>
              </a:tblGrid>
              <a:tr h="504904">
                <a:tc>
                  <a:txBody>
                    <a:bodyPr/>
                    <a:lstStyle/>
                    <a:p>
                      <a:pPr marL="0" lvl="0" algn="l">
                        <a:spcBef>
                          <a:spcPts val="500"/>
                        </a:spcBef>
                      </a:pPr>
                      <a:endParaRPr lang="en-US" sz="1500" b="0">
                        <a:solidFill>
                          <a:schemeClr val="tx1"/>
                        </a:solidFill>
                        <a:ea typeface="Calibri"/>
                        <a:cs typeface="Calibri"/>
                      </a:endParaRPr>
                    </a:p>
                  </a:txBody>
                  <a:tcPr marL="16344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500"/>
                        </a:spcBef>
                      </a:pPr>
                      <a:r>
                        <a:rPr lang="en-US" sz="1500" b="1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Calibri Light"/>
                        </a:rPr>
                        <a:t>Yhdessä</a:t>
                      </a:r>
                      <a:endParaRPr lang="en-US" sz="1500" b="1" i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cs typeface="Calibri Light"/>
                      </a:endParaRPr>
                    </a:p>
                    <a:p>
                      <a:pPr marL="0" lvl="0" algn="l">
                        <a:spcBef>
                          <a:spcPts val="500"/>
                        </a:spcBef>
                      </a:pP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Kun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kaikki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ovat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mukana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kehittämässä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ruokahävikin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vähentämisen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toimintatapoja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,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tavoiteltu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muutos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on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todennäköisempi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.</a:t>
                      </a:r>
                      <a:endParaRPr lang="en-US" sz="1500" b="0">
                        <a:solidFill>
                          <a:schemeClr val="tx1"/>
                        </a:solidFill>
                        <a:ea typeface="Calibri"/>
                        <a:cs typeface="Calibri"/>
                      </a:endParaRPr>
                    </a:p>
                  </a:txBody>
                  <a:tcPr marL="16344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500"/>
                        </a:spcAft>
                        <a:buFont typeface="+mj-lt"/>
                        <a:buNone/>
                      </a:pPr>
                      <a:r>
                        <a:rPr lang="en-GB" sz="1500" b="1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Calibri" panose="020F0502020204030204"/>
                        </a:rPr>
                        <a:t>Tunnista</a:t>
                      </a:r>
                      <a:r>
                        <a:rPr lang="en-GB" sz="1500" b="1" i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Calibri" panose="020F0502020204030204"/>
                        </a:rPr>
                        <a:t>: </a:t>
                      </a:r>
                      <a:r>
                        <a:rPr lang="en-GB" sz="1500" b="0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Calibri" panose="020F0502020204030204"/>
                        </a:rPr>
                        <a:t>tilanteen</a:t>
                      </a:r>
                      <a:r>
                        <a:rPr lang="en-GB" sz="1500" b="0" i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Calibri" panose="020F0502020204030204"/>
                        </a:rPr>
                        <a:t> </a:t>
                      </a:r>
                      <a:r>
                        <a:rPr lang="en-GB" sz="1500" b="0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Calibri" panose="020F0502020204030204"/>
                        </a:rPr>
                        <a:t>analyysi</a:t>
                      </a:r>
                      <a:endParaRPr lang="en-GB" sz="1500" b="0" i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ea typeface="Calibri Light"/>
                        <a:cs typeface="Calibri" panose="020F0502020204030204"/>
                      </a:endParaRPr>
                    </a:p>
                    <a:p>
                      <a:pPr marL="198000" lvl="0" indent="-198900">
                        <a:buFont typeface="+mj-lt"/>
                        <a:buAutoNum type="arabicPeriod"/>
                      </a:pPr>
                      <a:r>
                        <a:rPr lang="en-GB" sz="1500" b="0" err="1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Tunnista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ruokahävikin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lähteet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ja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toiminnan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haasteet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. </a:t>
                      </a:r>
                    </a:p>
                    <a:p>
                      <a:pPr marL="198000" lvl="0" indent="-198900">
                        <a:buFont typeface="+mj-lt"/>
                        <a:buAutoNum type="arabicPeriod"/>
                      </a:pPr>
                      <a:r>
                        <a:rPr lang="en-GB" sz="1500" b="0" err="1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Sovi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tavoite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ruokahävikin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vähentämiselle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cs typeface="Calibri" panose="020F0502020204030204"/>
                        </a:rPr>
                        <a:t>. </a:t>
                      </a:r>
                      <a:endParaRPr lang="en-GB" sz="1500" b="0">
                        <a:solidFill>
                          <a:schemeClr val="tx1"/>
                        </a:solidFill>
                        <a:ea typeface="Calibri"/>
                        <a:cs typeface="Calibri" panose="020F0502020204030204"/>
                      </a:endParaRPr>
                    </a:p>
                  </a:txBody>
                  <a:tcPr marL="16344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162827"/>
                  </a:ext>
                </a:extLst>
              </a:tr>
              <a:tr h="504904">
                <a:tc>
                  <a:txBody>
                    <a:bodyPr/>
                    <a:lstStyle/>
                    <a:p>
                      <a:pPr marL="0" lvl="0" algn="l">
                        <a:spcBef>
                          <a:spcPts val="500"/>
                        </a:spcBef>
                      </a:pPr>
                      <a:endParaRPr lang="en-US" sz="1500" b="0">
                        <a:solidFill>
                          <a:schemeClr val="tx1"/>
                        </a:solidFill>
                        <a:ea typeface="Calibri"/>
                        <a:cs typeface="Calibri"/>
                      </a:endParaRPr>
                    </a:p>
                  </a:txBody>
                  <a:tcPr marL="16344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500"/>
                        </a:spcBef>
                      </a:pPr>
                      <a:r>
                        <a:rPr lang="en-GB" sz="1500" b="1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Calibri"/>
                        </a:rPr>
                        <a:t>Tuuppaa</a:t>
                      </a:r>
                      <a:endParaRPr lang="en-GB" sz="1500" b="1" i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  <a:p>
                      <a:pPr marL="0" lvl="0" algn="l">
                        <a:spcBef>
                          <a:spcPts val="500"/>
                        </a:spcBef>
                      </a:pP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Erityisesti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pienet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,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helpot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ja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halvat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toimintaan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vaikuttavat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muutokset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valintaympäristössä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kannattaa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hyödyntää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500" b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heti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.</a:t>
                      </a:r>
                      <a:endParaRPr lang="en-US" sz="1500" b="0">
                        <a:solidFill>
                          <a:schemeClr val="tx1"/>
                        </a:solidFill>
                        <a:ea typeface="Calibri"/>
                        <a:cs typeface="Calibri"/>
                      </a:endParaRPr>
                    </a:p>
                  </a:txBody>
                  <a:tcPr marL="16344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500"/>
                        </a:spcAft>
                        <a:buNone/>
                      </a:pPr>
                      <a:r>
                        <a:rPr lang="en-GB" sz="1500" b="1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Kokeile</a:t>
                      </a:r>
                      <a:r>
                        <a:rPr lang="en-GB" sz="1500" b="1" i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: </a:t>
                      </a:r>
                      <a:r>
                        <a:rPr lang="en-GB" sz="1500" b="0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ideat</a:t>
                      </a:r>
                      <a:r>
                        <a:rPr lang="en-GB" sz="1500" b="0" i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GB" sz="1500" b="0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ja</a:t>
                      </a:r>
                      <a:r>
                        <a:rPr lang="en-GB" sz="1500" b="0" i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GB" sz="1500" b="0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kokeilut</a:t>
                      </a:r>
                      <a:endParaRPr lang="en-GB" sz="1500" b="0" i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ea typeface="Calibri"/>
                        <a:cs typeface="Calibri" panose="020F0502020204030204"/>
                      </a:endParaRPr>
                    </a:p>
                    <a:p>
                      <a:pPr marL="0" lvl="0">
                        <a:buNone/>
                      </a:pPr>
                      <a:r>
                        <a:rPr lang="en-GB" sz="1500">
                          <a:ea typeface="Calibri"/>
                          <a:cs typeface="Calibri" panose="020F0502020204030204"/>
                        </a:rPr>
                        <a:t>3. </a:t>
                      </a:r>
                      <a:r>
                        <a:rPr lang="en-GB" sz="1500" err="1">
                          <a:ea typeface="Calibri"/>
                          <a:cs typeface="Calibri" panose="020F0502020204030204"/>
                        </a:rPr>
                        <a:t>Kehitä</a:t>
                      </a:r>
                      <a:r>
                        <a:rPr lang="en-GB" sz="1500"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GB" sz="1500" err="1">
                          <a:ea typeface="Calibri"/>
                          <a:cs typeface="Calibri" panose="020F0502020204030204"/>
                        </a:rPr>
                        <a:t>ratkaisuehdotuksia</a:t>
                      </a:r>
                      <a:r>
                        <a:rPr lang="en-GB" sz="1500"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GB" sz="1500" err="1">
                          <a:ea typeface="Calibri"/>
                          <a:cs typeface="Calibri" panose="020F0502020204030204"/>
                        </a:rPr>
                        <a:t>haasteisiin</a:t>
                      </a:r>
                      <a:r>
                        <a:rPr lang="en-GB" sz="1500">
                          <a:ea typeface="Calibri"/>
                          <a:cs typeface="Calibri" panose="020F0502020204030204"/>
                        </a:rPr>
                        <a:t>.</a:t>
                      </a:r>
                    </a:p>
                    <a:p>
                      <a:pPr marL="0" lvl="0">
                        <a:buNone/>
                      </a:pPr>
                      <a:r>
                        <a:rPr lang="en-GB" sz="1500">
                          <a:ea typeface="Calibri"/>
                          <a:cs typeface="Calibri" panose="020F0502020204030204"/>
                        </a:rPr>
                        <a:t>4. </a:t>
                      </a:r>
                      <a:r>
                        <a:rPr lang="en-GB" sz="1500" err="1">
                          <a:ea typeface="Calibri"/>
                          <a:cs typeface="Calibri" panose="020F0502020204030204"/>
                        </a:rPr>
                        <a:t>Kokeile</a:t>
                      </a:r>
                      <a:r>
                        <a:rPr lang="en-GB" sz="1500"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GB" sz="1500" err="1">
                          <a:ea typeface="Calibri"/>
                          <a:cs typeface="Calibri" panose="020F0502020204030204"/>
                        </a:rPr>
                        <a:t>ja</a:t>
                      </a:r>
                      <a:r>
                        <a:rPr lang="en-GB" sz="1500"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GB" sz="1500" err="1">
                          <a:ea typeface="Calibri"/>
                          <a:cs typeface="Calibri" panose="020F0502020204030204"/>
                        </a:rPr>
                        <a:t>opi</a:t>
                      </a:r>
                      <a:r>
                        <a:rPr lang="en-GB" sz="1500">
                          <a:ea typeface="Calibri"/>
                          <a:cs typeface="Calibri" panose="020F0502020204030204"/>
                        </a:rPr>
                        <a:t>.</a:t>
                      </a:r>
                    </a:p>
                  </a:txBody>
                  <a:tcPr marL="16344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645010"/>
                  </a:ext>
                </a:extLst>
              </a:tr>
              <a:tr h="504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>
                        <a:solidFill>
                          <a:schemeClr val="tx1"/>
                        </a:solidFill>
                        <a:ea typeface="Calibri"/>
                        <a:cs typeface="Calibri"/>
                      </a:endParaRPr>
                    </a:p>
                  </a:txBody>
                  <a:tcPr marL="16344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Mittaa</a:t>
                      </a:r>
                      <a:endParaRPr lang="en-GB" sz="1500" b="0" i="0">
                        <a:solidFill>
                          <a:schemeClr val="tx1"/>
                        </a:solidFill>
                        <a:latin typeface="Calibri Light"/>
                        <a:ea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Tietoa ruokahävikistä pitää kerätä ja analysoida jatkuvasti, jotta tiedetään mitkä kokeilut toimivat.</a:t>
                      </a:r>
                      <a:endParaRPr lang="en-US" sz="1500" b="0">
                        <a:solidFill>
                          <a:schemeClr val="tx1"/>
                        </a:solidFill>
                        <a:ea typeface="Calibri"/>
                        <a:cs typeface="Calibri"/>
                      </a:endParaRPr>
                    </a:p>
                  </a:txBody>
                  <a:tcPr marL="16344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500"/>
                        </a:spcAft>
                        <a:buNone/>
                      </a:pPr>
                      <a:r>
                        <a:rPr lang="en-US" sz="1500" b="1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Kehitä</a:t>
                      </a:r>
                      <a:r>
                        <a:rPr lang="en-US" sz="1500" b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: </a:t>
                      </a:r>
                      <a:r>
                        <a:rPr lang="en-US" sz="1500" b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systematisoi</a:t>
                      </a:r>
                      <a:r>
                        <a:rPr lang="en-US" sz="1500" b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 ja </a:t>
                      </a:r>
                      <a:r>
                        <a:rPr lang="en-US" sz="1500" b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vahvista</a:t>
                      </a:r>
                      <a:endParaRPr lang="en-US" sz="1500" b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ea typeface="Calibri"/>
                        <a:cs typeface="Calibri" panose="020F0502020204030204"/>
                      </a:endParaRPr>
                    </a:p>
                    <a:p>
                      <a:pPr marL="0" lvl="0">
                        <a:buNone/>
                      </a:pPr>
                      <a:r>
                        <a:rPr lang="en-US" sz="1500">
                          <a:latin typeface="+mn-lt"/>
                          <a:ea typeface="Calibri"/>
                          <a:cs typeface="Calibri" panose="020F0502020204030204"/>
                        </a:rPr>
                        <a:t>5. </a:t>
                      </a:r>
                      <a:r>
                        <a:rPr lang="en-US" sz="1500" err="1">
                          <a:latin typeface="+mn-lt"/>
                          <a:ea typeface="Calibri"/>
                          <a:cs typeface="Calibri" panose="020F0502020204030204"/>
                        </a:rPr>
                        <a:t>Systematisoi</a:t>
                      </a:r>
                      <a:r>
                        <a:rPr lang="en-US" sz="1500">
                          <a:latin typeface="+mn-lt"/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US" sz="1500" err="1">
                          <a:latin typeface="+mn-lt"/>
                          <a:ea typeface="Calibri"/>
                          <a:cs typeface="Calibri" panose="020F0502020204030204"/>
                        </a:rPr>
                        <a:t>toimintatavat</a:t>
                      </a:r>
                      <a:r>
                        <a:rPr lang="en-US" sz="1500">
                          <a:latin typeface="+mn-lt"/>
                          <a:ea typeface="Calibri"/>
                          <a:cs typeface="Calibri" panose="020F0502020204030204"/>
                        </a:rPr>
                        <a:t> ja </a:t>
                      </a:r>
                      <a:r>
                        <a:rPr lang="en-US" sz="1500" err="1">
                          <a:latin typeface="+mn-lt"/>
                          <a:ea typeface="Calibri"/>
                          <a:cs typeface="Calibri" panose="020F0502020204030204"/>
                        </a:rPr>
                        <a:t>työkalujen</a:t>
                      </a:r>
                      <a:r>
                        <a:rPr lang="en-US" sz="1500">
                          <a:latin typeface="+mn-lt"/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US" sz="1500" err="1">
                          <a:latin typeface="+mn-lt"/>
                          <a:ea typeface="Calibri"/>
                          <a:cs typeface="Calibri" panose="020F0502020204030204"/>
                        </a:rPr>
                        <a:t>käyttö</a:t>
                      </a:r>
                      <a:r>
                        <a:rPr lang="en-US" sz="1500">
                          <a:latin typeface="+mn-lt"/>
                          <a:ea typeface="Calibri"/>
                          <a:cs typeface="Calibri" panose="020F0502020204030204"/>
                        </a:rPr>
                        <a:t>.</a:t>
                      </a:r>
                    </a:p>
                    <a:p>
                      <a:pPr marL="0" lvl="0">
                        <a:buNone/>
                      </a:pPr>
                      <a:r>
                        <a:rPr lang="en-US" sz="1500">
                          <a:ea typeface="Calibri"/>
                          <a:cs typeface="Calibri" panose="020F0502020204030204"/>
                        </a:rPr>
                        <a:t>6. </a:t>
                      </a:r>
                      <a:r>
                        <a:rPr lang="en-US" sz="1500" err="1">
                          <a:ea typeface="Calibri"/>
                          <a:cs typeface="Calibri" panose="020F0502020204030204"/>
                        </a:rPr>
                        <a:t>Vahvista</a:t>
                      </a:r>
                      <a:r>
                        <a:rPr lang="en-US" sz="1500"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US" sz="1500" err="1">
                          <a:ea typeface="Calibri"/>
                          <a:cs typeface="Calibri" panose="020F0502020204030204"/>
                        </a:rPr>
                        <a:t>jatkuvan</a:t>
                      </a:r>
                      <a:r>
                        <a:rPr lang="en-US" sz="1500"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US" sz="1500" err="1">
                          <a:ea typeface="Calibri"/>
                          <a:cs typeface="Calibri" panose="020F0502020204030204"/>
                        </a:rPr>
                        <a:t>parantamisen</a:t>
                      </a:r>
                      <a:r>
                        <a:rPr lang="en-US" sz="1500"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US" sz="1500" err="1">
                          <a:ea typeface="Calibri"/>
                          <a:cs typeface="Calibri" panose="020F0502020204030204"/>
                        </a:rPr>
                        <a:t>toimintatapaa</a:t>
                      </a:r>
                      <a:r>
                        <a:rPr lang="en-US" sz="1500">
                          <a:ea typeface="Calibri"/>
                          <a:cs typeface="Calibri" panose="020F0502020204030204"/>
                        </a:rPr>
                        <a:t>.</a:t>
                      </a:r>
                    </a:p>
                  </a:txBody>
                  <a:tcPr marL="16344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92967"/>
                  </a:ext>
                </a:extLst>
              </a:tr>
              <a:tr h="504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>
                        <a:solidFill>
                          <a:schemeClr val="tx1"/>
                        </a:solidFill>
                        <a:ea typeface="Calibri"/>
                        <a:cs typeface="Calibri"/>
                      </a:endParaRPr>
                    </a:p>
                  </a:txBody>
                  <a:tcPr marL="16344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1" i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Asiakkaat mukaan</a:t>
                      </a:r>
                      <a:endParaRPr lang="fi-FI" sz="1500" b="0" i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Asiakkaiden käyttäytyminen on oleellista lautashävikin vähentämisessä. Otetaan asiakkaat mukaan myös ideoimaan.</a:t>
                      </a:r>
                      <a:endParaRPr lang="en-US" sz="1500" b="0">
                        <a:solidFill>
                          <a:schemeClr val="tx1"/>
                        </a:solidFill>
                        <a:ea typeface="Calibri"/>
                        <a:cs typeface="Calibri"/>
                      </a:endParaRPr>
                    </a:p>
                  </a:txBody>
                  <a:tcPr marL="16344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500"/>
                        </a:spcAft>
                        <a:buNone/>
                      </a:pPr>
                      <a:r>
                        <a:rPr lang="en-US" sz="1500" b="1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Levitä</a:t>
                      </a:r>
                      <a:r>
                        <a:rPr lang="en-US" sz="1500" b="1" i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: </a:t>
                      </a:r>
                      <a:r>
                        <a:rPr lang="en-US" sz="1500" b="0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lisää</a:t>
                      </a:r>
                      <a:r>
                        <a:rPr lang="en-US" sz="1500" b="0" i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US" sz="1500" b="0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vaikuttavuutta</a:t>
                      </a:r>
                      <a:r>
                        <a:rPr lang="en-US" sz="1500" b="0" i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US" sz="1500" b="0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asiakkaiden</a:t>
                      </a:r>
                      <a:r>
                        <a:rPr lang="en-US" sz="1500" b="0" i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US" sz="1500" b="0" i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/>
                          <a:cs typeface="Calibri" panose="020F0502020204030204"/>
                        </a:rPr>
                        <a:t>kanssa</a:t>
                      </a:r>
                      <a:endParaRPr lang="en-US" sz="1500" b="0" i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ea typeface="Calibri"/>
                        <a:cs typeface="Calibri" panose="020F0502020204030204"/>
                      </a:endParaRPr>
                    </a:p>
                    <a:p>
                      <a:pPr marL="0" lvl="0">
                        <a:buNone/>
                      </a:pPr>
                      <a:r>
                        <a:rPr lang="en-US" sz="1500">
                          <a:latin typeface="+mn-lt"/>
                          <a:ea typeface="Calibri"/>
                          <a:cs typeface="Calibri" panose="020F0502020204030204"/>
                        </a:rPr>
                        <a:t>7. Ota </a:t>
                      </a:r>
                      <a:r>
                        <a:rPr lang="en-US" sz="1500" err="1">
                          <a:latin typeface="+mn-lt"/>
                          <a:ea typeface="Calibri"/>
                          <a:cs typeface="Calibri" panose="020F0502020204030204"/>
                        </a:rPr>
                        <a:t>asiakkaat</a:t>
                      </a:r>
                      <a:r>
                        <a:rPr lang="en-US" sz="1500">
                          <a:latin typeface="+mn-lt"/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US" sz="1500" err="1">
                          <a:latin typeface="+mn-lt"/>
                          <a:ea typeface="Calibri"/>
                          <a:cs typeface="Calibri" panose="020F0502020204030204"/>
                        </a:rPr>
                        <a:t>mukaan</a:t>
                      </a:r>
                      <a:r>
                        <a:rPr lang="en-US" sz="1500">
                          <a:latin typeface="+mn-lt"/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US" sz="1500" err="1">
                          <a:latin typeface="+mn-lt"/>
                          <a:ea typeface="Calibri"/>
                          <a:cs typeface="Calibri" panose="020F0502020204030204"/>
                        </a:rPr>
                        <a:t>ideoimaan</a:t>
                      </a:r>
                      <a:r>
                        <a:rPr lang="en-US" sz="1500">
                          <a:latin typeface="+mn-lt"/>
                          <a:ea typeface="Calibri"/>
                          <a:cs typeface="Calibri" panose="020F0502020204030204"/>
                        </a:rPr>
                        <a:t>.</a:t>
                      </a:r>
                    </a:p>
                    <a:p>
                      <a:pPr marL="0" lvl="0">
                        <a:buNone/>
                      </a:pPr>
                      <a:r>
                        <a:rPr lang="en-US" sz="1500">
                          <a:latin typeface="+mn-lt"/>
                          <a:ea typeface="Calibri"/>
                          <a:cs typeface="Calibri" panose="020F0502020204030204"/>
                        </a:rPr>
                        <a:t>8. </a:t>
                      </a:r>
                      <a:r>
                        <a:rPr lang="en-US" sz="1500" err="1">
                          <a:latin typeface="+mn-lt"/>
                          <a:ea typeface="Calibri"/>
                          <a:cs typeface="Calibri" panose="020F0502020204030204"/>
                        </a:rPr>
                        <a:t>Viesti</a:t>
                      </a:r>
                      <a:r>
                        <a:rPr lang="en-US" sz="1500">
                          <a:latin typeface="+mn-lt"/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US" sz="1500" err="1">
                          <a:latin typeface="+mn-lt"/>
                          <a:ea typeface="Calibri"/>
                          <a:cs typeface="Calibri" panose="020F0502020204030204"/>
                        </a:rPr>
                        <a:t>asiakkaille</a:t>
                      </a:r>
                      <a:r>
                        <a:rPr lang="en-US" sz="1500">
                          <a:latin typeface="+mn-lt"/>
                          <a:ea typeface="Calibri"/>
                          <a:cs typeface="Calibri" panose="020F0502020204030204"/>
                        </a:rPr>
                        <a:t> </a:t>
                      </a:r>
                      <a:r>
                        <a:rPr lang="en-US" sz="1500" err="1">
                          <a:latin typeface="+mn-lt"/>
                          <a:ea typeface="Calibri"/>
                          <a:cs typeface="Calibri" panose="020F0502020204030204"/>
                        </a:rPr>
                        <a:t>tehokkaasti</a:t>
                      </a:r>
                      <a:r>
                        <a:rPr lang="en-US" sz="1500">
                          <a:latin typeface="+mn-lt"/>
                          <a:ea typeface="Calibri"/>
                          <a:cs typeface="Calibri" panose="020F0502020204030204"/>
                        </a:rPr>
                        <a:t> ja </a:t>
                      </a:r>
                      <a:r>
                        <a:rPr lang="en-US" sz="1500" err="1">
                          <a:latin typeface="+mn-lt"/>
                          <a:ea typeface="Calibri"/>
                          <a:cs typeface="Calibri" panose="020F0502020204030204"/>
                        </a:rPr>
                        <a:t>oikea-aikaisesti</a:t>
                      </a:r>
                      <a:r>
                        <a:rPr lang="en-US" sz="1500">
                          <a:latin typeface="+mn-lt"/>
                          <a:ea typeface="Calibri"/>
                          <a:cs typeface="Calibri" panose="020F0502020204030204"/>
                        </a:rPr>
                        <a:t>.</a:t>
                      </a:r>
                    </a:p>
                  </a:txBody>
                  <a:tcPr marL="163440" marR="16344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76109"/>
                  </a:ext>
                </a:extLst>
              </a:tr>
            </a:tbl>
          </a:graphicData>
        </a:graphic>
      </p:graphicFrame>
      <p:pic>
        <p:nvPicPr>
          <p:cNvPr id="13" name="Bild 12">
            <a:extLst>
              <a:ext uri="{FF2B5EF4-FFF2-40B4-BE49-F238E27FC236}">
                <a16:creationId xmlns:a16="http://schemas.microsoft.com/office/drawing/2014/main" id="{4D46C210-28A1-F991-35FA-48A219C34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438" y="2003344"/>
            <a:ext cx="477085" cy="467543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25DFAC2D-DADE-9447-39E9-93263F104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57015" y="3158765"/>
            <a:ext cx="477085" cy="467543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FF9ED93E-5CF8-1847-E35F-376C08D8F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8135" y="4063724"/>
            <a:ext cx="477085" cy="467543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51EA298E-8BCB-A396-F5F5-257B300B5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42907" y="5013651"/>
            <a:ext cx="477085" cy="4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3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07761208-DE66-B2E0-DFFE-FDE0C77E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55" y="365125"/>
            <a:ext cx="8091469" cy="1325563"/>
          </a:xfrm>
        </p:spPr>
        <p:txBody>
          <a:bodyPr>
            <a:normAutofit/>
          </a:bodyPr>
          <a:lstStyle/>
          <a:p>
            <a:r>
              <a:rPr lang="en-GB" sz="3500" err="1">
                <a:ea typeface="Calibri"/>
                <a:cs typeface="Calibri"/>
              </a:rPr>
              <a:t>Tunnista</a:t>
            </a:r>
            <a:r>
              <a:rPr lang="en-GB" sz="3500">
                <a:ea typeface="Calibri"/>
                <a:cs typeface="Calibri"/>
              </a:rPr>
              <a:t>:</a:t>
            </a:r>
            <a:br>
              <a:rPr lang="en-GB" sz="3500">
                <a:ea typeface="Calibri"/>
                <a:cs typeface="Calibri"/>
              </a:rPr>
            </a:br>
            <a:r>
              <a:rPr lang="en-GB" sz="3500" b="0" err="1">
                <a:ea typeface="Calibri"/>
                <a:cs typeface="Calibri"/>
              </a:rPr>
              <a:t>tilanteen</a:t>
            </a:r>
            <a:r>
              <a:rPr lang="en-GB" sz="3500" b="0">
                <a:ea typeface="Calibri"/>
                <a:cs typeface="Calibri"/>
              </a:rPr>
              <a:t> </a:t>
            </a:r>
            <a:r>
              <a:rPr lang="en-GB" sz="3500" b="0" err="1">
                <a:ea typeface="Calibri"/>
                <a:cs typeface="Calibri"/>
              </a:rPr>
              <a:t>analyysi</a:t>
            </a:r>
            <a:endParaRPr lang="fi-FI" sz="3500" b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AEDAB85-2E61-3CCB-865B-2BF3C43EAA34}"/>
              </a:ext>
            </a:extLst>
          </p:cNvPr>
          <p:cNvSpPr txBox="1"/>
          <p:nvPr/>
        </p:nvSpPr>
        <p:spPr>
          <a:xfrm>
            <a:off x="648929" y="2181721"/>
            <a:ext cx="3588513" cy="29623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err="1">
                <a:solidFill>
                  <a:schemeClr val="tx2"/>
                </a:solidFill>
                <a:latin typeface="Century Gothic"/>
                <a:cs typeface="Calibri Light"/>
              </a:rPr>
              <a:t>Yhdessä</a:t>
            </a:r>
            <a:endParaRPr lang="en-US" sz="1600" b="1">
              <a:solidFill>
                <a:schemeClr val="tx2"/>
              </a:solidFill>
              <a:latin typeface="Century Gothic"/>
              <a:cs typeface="Calibri Light"/>
            </a:endParaRPr>
          </a:p>
          <a:p>
            <a:pPr>
              <a:spcBef>
                <a:spcPts val="900"/>
              </a:spcBef>
            </a:pPr>
            <a:r>
              <a:rPr lang="en-GB" sz="1500" err="1">
                <a:latin typeface="Calibri"/>
                <a:cs typeface="Calibri"/>
              </a:rPr>
              <a:t>Ruokahävikin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vähentäminen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liittyy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eri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toimintoihin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ja</a:t>
            </a:r>
            <a:r>
              <a:rPr lang="en-GB" sz="1500">
                <a:latin typeface="Calibri"/>
                <a:cs typeface="Calibri"/>
              </a:rPr>
              <a:t> työntekijöiden </a:t>
            </a:r>
            <a:r>
              <a:rPr lang="en-GB" sz="1500" err="1">
                <a:latin typeface="Calibri"/>
                <a:cs typeface="Calibri"/>
              </a:rPr>
              <a:t>tehtäviin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ravintolassa</a:t>
            </a:r>
            <a:r>
              <a:rPr lang="en-GB" sz="1500">
                <a:latin typeface="Calibri"/>
                <a:cs typeface="Calibri"/>
              </a:rPr>
              <a:t>. </a:t>
            </a:r>
            <a:endParaRPr lang="en-US" sz="1500"/>
          </a:p>
          <a:p>
            <a:pPr>
              <a:spcBef>
                <a:spcPts val="900"/>
              </a:spcBef>
            </a:pPr>
            <a:r>
              <a:rPr lang="en-GB" sz="1500" err="1">
                <a:latin typeface="Calibri"/>
                <a:cs typeface="Calibri"/>
              </a:rPr>
              <a:t>Pienistä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puroista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muodostuu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helposti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suuri</a:t>
            </a:r>
            <a:r>
              <a:rPr lang="en-GB" sz="1500">
                <a:latin typeface="Calibri"/>
                <a:cs typeface="Calibri"/>
              </a:rPr>
              <a:t> hävikkivirta, sen </a:t>
            </a:r>
            <a:r>
              <a:rPr lang="en-GB" sz="1500" err="1">
                <a:latin typeface="Calibri"/>
                <a:cs typeface="Calibri"/>
              </a:rPr>
              <a:t>vähentäminen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vaatii</a:t>
            </a:r>
            <a:br>
              <a:rPr lang="en-GB" sz="1500">
                <a:latin typeface="Calibri"/>
                <a:cs typeface="Calibri"/>
              </a:rPr>
            </a:br>
            <a:r>
              <a:rPr lang="en-GB" sz="1500" err="1">
                <a:latin typeface="Calibri"/>
                <a:cs typeface="Calibri"/>
              </a:rPr>
              <a:t>kaikkien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sitoutumista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ja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työpanosta</a:t>
            </a:r>
            <a:r>
              <a:rPr lang="en-GB" sz="1500">
                <a:latin typeface="Calibri"/>
                <a:cs typeface="Calibri"/>
              </a:rPr>
              <a:t>. </a:t>
            </a:r>
          </a:p>
          <a:p>
            <a:pPr>
              <a:spcBef>
                <a:spcPts val="900"/>
              </a:spcBef>
            </a:pPr>
            <a:r>
              <a:rPr lang="en-GB" sz="1500">
                <a:latin typeface="Calibri"/>
                <a:cs typeface="Calibri"/>
              </a:rPr>
              <a:t>Kun </a:t>
            </a:r>
            <a:r>
              <a:rPr lang="en-GB" sz="1500" err="1">
                <a:latin typeface="Calibri"/>
                <a:cs typeface="Calibri"/>
              </a:rPr>
              <a:t>kaikki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ovat</a:t>
            </a:r>
            <a:r>
              <a:rPr lang="en-GB" sz="1500">
                <a:latin typeface="Calibri"/>
                <a:cs typeface="Calibri"/>
              </a:rPr>
              <a:t> mukana kehittämässä </a:t>
            </a:r>
            <a:r>
              <a:rPr lang="en-GB" sz="1500" err="1">
                <a:latin typeface="Calibri"/>
                <a:cs typeface="Calibri"/>
              </a:rPr>
              <a:t>ruokahävikin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vähentämisen</a:t>
            </a:r>
            <a:r>
              <a:rPr lang="en-GB" sz="1500">
                <a:latin typeface="Calibri"/>
                <a:cs typeface="Calibri"/>
              </a:rPr>
              <a:t> </a:t>
            </a:r>
            <a:r>
              <a:rPr lang="en-GB" sz="1500" err="1">
                <a:latin typeface="Calibri"/>
                <a:cs typeface="Calibri"/>
              </a:rPr>
              <a:t>toimintatapoja</a:t>
            </a:r>
            <a:r>
              <a:rPr lang="en-GB" sz="1500">
                <a:latin typeface="Calibri"/>
                <a:cs typeface="Calibri"/>
              </a:rPr>
              <a:t>, on </a:t>
            </a:r>
            <a:r>
              <a:rPr lang="en-GB" sz="1500" err="1">
                <a:latin typeface="Calibri"/>
                <a:cs typeface="Calibri"/>
              </a:rPr>
              <a:t>helpompaa</a:t>
            </a:r>
            <a:r>
              <a:rPr lang="en-GB" sz="1500">
                <a:latin typeface="Calibri"/>
                <a:cs typeface="Calibri"/>
              </a:rPr>
              <a:t> saada aikaan </a:t>
            </a:r>
            <a:r>
              <a:rPr lang="en-GB" sz="1500" err="1">
                <a:latin typeface="Calibri"/>
                <a:cs typeface="Calibri"/>
              </a:rPr>
              <a:t>tavoiteltu</a:t>
            </a:r>
            <a:r>
              <a:rPr lang="en-GB" sz="1500">
                <a:latin typeface="Calibri"/>
                <a:cs typeface="Calibri"/>
              </a:rPr>
              <a:t> muutos.</a:t>
            </a:r>
            <a:endParaRPr lang="fi-FI" sz="1500"/>
          </a:p>
        </p:txBody>
      </p:sp>
      <p:cxnSp>
        <p:nvCxnSpPr>
          <p:cNvPr id="16" name="Rak 15">
            <a:extLst>
              <a:ext uri="{FF2B5EF4-FFF2-40B4-BE49-F238E27FC236}">
                <a16:creationId xmlns:a16="http://schemas.microsoft.com/office/drawing/2014/main" id="{74A28C02-5F10-644B-BE9E-074BE6A7AF0A}"/>
              </a:ext>
            </a:extLst>
          </p:cNvPr>
          <p:cNvCxnSpPr>
            <a:cxnSpLocks/>
          </p:cNvCxnSpPr>
          <p:nvPr/>
        </p:nvCxnSpPr>
        <p:spPr>
          <a:xfrm>
            <a:off x="4533259" y="2181721"/>
            <a:ext cx="0" cy="3816429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 18">
            <a:extLst>
              <a:ext uri="{FF2B5EF4-FFF2-40B4-BE49-F238E27FC236}">
                <a16:creationId xmlns:a16="http://schemas.microsoft.com/office/drawing/2014/main" id="{3F225006-6167-7B7D-C066-9F5B653E7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5585" y="451791"/>
            <a:ext cx="1002220" cy="982175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0FAC8BAE-40A1-EB6C-0DD0-9B91C282A79C}"/>
              </a:ext>
            </a:extLst>
          </p:cNvPr>
          <p:cNvSpPr txBox="1"/>
          <p:nvPr/>
        </p:nvSpPr>
        <p:spPr>
          <a:xfrm>
            <a:off x="4941129" y="2181721"/>
            <a:ext cx="6791084" cy="3531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1.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Tunnista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ruokahävikin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lähteet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ja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toiminnan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haasteet</a:t>
            </a:r>
            <a:endParaRPr lang="en-GB" sz="2000">
              <a:solidFill>
                <a:schemeClr val="tx2"/>
              </a:solidFill>
              <a:latin typeface="Century Gothic" panose="020B0502020202020204" pitchFamily="34" charset="0"/>
              <a:cs typeface="Calibri" panose="020F0502020204030204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cs typeface="Calibri" panose="020F0502020204030204"/>
              </a:rPr>
              <a:t>Keskustelkaa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ruokahävikin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lähteistä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ja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niihin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liittyvistä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haasteista</a:t>
            </a:r>
            <a:endParaRPr lang="en-GB" sz="1500">
              <a:cs typeface="Calibri" panose="020F0502020204030204"/>
            </a:endParaRPr>
          </a:p>
          <a:p>
            <a:pPr marL="284400">
              <a:spcBef>
                <a:spcPts val="600"/>
              </a:spcBef>
            </a:pPr>
            <a:r>
              <a:rPr lang="en-GB" sz="1200" err="1">
                <a:cs typeface="Calibri" panose="020F0502020204030204"/>
              </a:rPr>
              <a:t>Esimerkki</a:t>
            </a:r>
            <a:r>
              <a:rPr lang="en-GB" sz="1200">
                <a:cs typeface="Calibri" panose="020F0502020204030204"/>
              </a:rPr>
              <a:t>: </a:t>
            </a:r>
            <a:r>
              <a:rPr lang="en-GB" sz="1200">
                <a:cs typeface="Calibri" panose="020F0502020204030204"/>
                <a:hlinkClick r:id="rId4" action="ppaction://hlinksldjump"/>
              </a:rPr>
              <a:t>Canvas-työskentely</a:t>
            </a:r>
            <a:endParaRPr lang="en-GB" sz="1200">
              <a:ea typeface="Calibri"/>
              <a:cs typeface="Calibri" panose="020F0502020204030204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cs typeface="Calibri" panose="020F0502020204030204"/>
              </a:rPr>
              <a:t>Kirjatkaa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nämä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ylös</a:t>
            </a:r>
            <a:r>
              <a:rPr lang="en-GB" sz="1500">
                <a:cs typeface="Calibri" panose="020F0502020204030204"/>
              </a:rPr>
              <a:t>. </a:t>
            </a:r>
            <a:endParaRPr lang="en-GB" sz="1500">
              <a:ea typeface="Calibri"/>
              <a:cs typeface="Calibri" panose="020F0502020204030204"/>
            </a:endParaRPr>
          </a:p>
          <a:p>
            <a:pPr>
              <a:spcBef>
                <a:spcPts val="1800"/>
              </a:spcBef>
            </a:pP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2.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Sovi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tavoite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ruokahävikin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vähentämiselle</a:t>
            </a:r>
            <a:endParaRPr lang="en-GB" sz="2000" b="1">
              <a:solidFill>
                <a:schemeClr val="tx2"/>
              </a:solidFill>
              <a:latin typeface="Century Gothic" panose="020B0502020202020204" pitchFamily="34" charset="0"/>
              <a:cs typeface="Calibri" panose="020F0502020204030204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cs typeface="Calibri" panose="020F0502020204030204"/>
              </a:rPr>
              <a:t>Määrällinen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tavoite</a:t>
            </a:r>
            <a:r>
              <a:rPr lang="en-GB" sz="1500">
                <a:cs typeface="Calibri" panose="020F0502020204030204"/>
              </a:rPr>
              <a:t>: Miten </a:t>
            </a:r>
            <a:r>
              <a:rPr lang="en-GB" sz="1500" err="1">
                <a:cs typeface="Calibri" panose="020F0502020204030204"/>
              </a:rPr>
              <a:t>paljon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pyrimme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vähentämään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ruokahävikkiä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tulevan</a:t>
            </a:r>
            <a:r>
              <a:rPr lang="en-GB" sz="1500">
                <a:cs typeface="Calibri" panose="020F0502020204030204"/>
              </a:rPr>
              <a:t> x </a:t>
            </a:r>
            <a:r>
              <a:rPr lang="en-GB" sz="1500" err="1">
                <a:cs typeface="Calibri" panose="020F0502020204030204"/>
              </a:rPr>
              <a:t>kuukauden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aikana</a:t>
            </a:r>
            <a:r>
              <a:rPr lang="en-GB" sz="1500">
                <a:cs typeface="Calibri" panose="020F0502020204030204"/>
              </a:rPr>
              <a:t>?</a:t>
            </a:r>
            <a:endParaRPr lang="en-GB" sz="1500">
              <a:ea typeface="Calibri"/>
              <a:cs typeface="Calibri" panose="020F0502020204030204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cs typeface="Calibri" panose="020F0502020204030204"/>
              </a:rPr>
              <a:t>Toimintaa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ohjaavat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tavoitteet</a:t>
            </a:r>
            <a:r>
              <a:rPr lang="en-GB" sz="1500">
                <a:cs typeface="Calibri" panose="020F0502020204030204"/>
              </a:rPr>
              <a:t>: (</a:t>
            </a:r>
            <a:r>
              <a:rPr lang="en-GB" sz="1500" err="1">
                <a:cs typeface="Calibri" panose="020F0502020204030204"/>
              </a:rPr>
              <a:t>esim</a:t>
            </a:r>
            <a:r>
              <a:rPr lang="en-GB" sz="1500">
                <a:cs typeface="Calibri" panose="020F0502020204030204"/>
              </a:rPr>
              <a:t>.) </a:t>
            </a:r>
            <a:r>
              <a:rPr lang="en-GB" sz="1500" err="1">
                <a:cs typeface="Calibri" panose="020F0502020204030204"/>
              </a:rPr>
              <a:t>Sitoudumme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mittaamaan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päivittäin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ja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tarkastamaan</a:t>
            </a:r>
            <a:r>
              <a:rPr lang="en-GB" sz="1500">
                <a:cs typeface="Calibri" panose="020F0502020204030204"/>
              </a:rPr>
              <a:t>, </a:t>
            </a:r>
            <a:r>
              <a:rPr lang="en-GB" sz="1500" err="1">
                <a:cs typeface="Calibri" panose="020F0502020204030204"/>
              </a:rPr>
              <a:t>että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mittaustulokset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kirjataan</a:t>
            </a:r>
            <a:r>
              <a:rPr lang="en-GB" sz="1500">
                <a:cs typeface="Calibri" panose="020F0502020204030204"/>
              </a:rPr>
              <a:t> (tai ne </a:t>
            </a:r>
            <a:r>
              <a:rPr lang="en-GB" sz="1500" err="1">
                <a:cs typeface="Calibri" panose="020F0502020204030204"/>
              </a:rPr>
              <a:t>kirjautuvat</a:t>
            </a:r>
            <a:r>
              <a:rPr lang="en-GB" sz="1500">
                <a:cs typeface="Calibri" panose="020F0502020204030204"/>
              </a:rPr>
              <a:t>) </a:t>
            </a:r>
            <a:r>
              <a:rPr lang="en-GB" sz="1500" err="1">
                <a:cs typeface="Calibri" panose="020F0502020204030204"/>
              </a:rPr>
              <a:t>oikein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hävikinseurantajärjestelmään</a:t>
            </a:r>
            <a:r>
              <a:rPr lang="en-GB" sz="1500">
                <a:cs typeface="Calibri" panose="020F0502020204030204"/>
              </a:rPr>
              <a:t>.</a:t>
            </a:r>
            <a:endParaRPr lang="en-GB" sz="1500">
              <a:ea typeface="Calibri"/>
              <a:cs typeface="Calibri" panose="020F0502020204030204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cs typeface="Calibri" panose="020F0502020204030204"/>
              </a:rPr>
              <a:t>Keskustellaan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yhdessä</a:t>
            </a:r>
            <a:r>
              <a:rPr lang="en-GB" sz="1500">
                <a:cs typeface="Calibri" panose="020F0502020204030204"/>
              </a:rPr>
              <a:t>, </a:t>
            </a:r>
            <a:r>
              <a:rPr lang="en-GB" sz="1500" err="1">
                <a:cs typeface="Calibri" panose="020F0502020204030204"/>
              </a:rPr>
              <a:t>sovitaan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tavoitteet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ja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sitoudutaan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niihin</a:t>
            </a:r>
            <a:r>
              <a:rPr lang="en-GB" sz="1500">
                <a:cs typeface="Calibri" panose="020F0502020204030204"/>
              </a:rPr>
              <a:t>.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03076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07761208-DE66-B2E0-DFFE-FDE0C77E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024" y="365125"/>
            <a:ext cx="8091469" cy="1325563"/>
          </a:xfrm>
        </p:spPr>
        <p:txBody>
          <a:bodyPr>
            <a:normAutofit/>
          </a:bodyPr>
          <a:lstStyle/>
          <a:p>
            <a:r>
              <a:rPr lang="en-GB" sz="3500" err="1">
                <a:ea typeface="Calibri"/>
                <a:cs typeface="Calibri"/>
              </a:rPr>
              <a:t>Kokeile</a:t>
            </a:r>
            <a:r>
              <a:rPr lang="en-GB" sz="3500">
                <a:ea typeface="Calibri"/>
                <a:cs typeface="Calibri"/>
              </a:rPr>
              <a:t>:</a:t>
            </a:r>
            <a:br>
              <a:rPr lang="en-GB" sz="3500">
                <a:ea typeface="Calibri"/>
                <a:cs typeface="Calibri"/>
              </a:rPr>
            </a:br>
            <a:r>
              <a:rPr lang="en-GB" sz="3500" b="0" err="1">
                <a:ea typeface="Calibri"/>
                <a:cs typeface="Calibri"/>
              </a:rPr>
              <a:t>ideat</a:t>
            </a:r>
            <a:r>
              <a:rPr lang="en-GB" sz="3500" b="0">
                <a:ea typeface="Calibri"/>
                <a:cs typeface="Calibri"/>
              </a:rPr>
              <a:t> </a:t>
            </a:r>
            <a:r>
              <a:rPr lang="en-GB" sz="3500" b="0" err="1">
                <a:ea typeface="Calibri"/>
                <a:cs typeface="Calibri"/>
              </a:rPr>
              <a:t>ja</a:t>
            </a:r>
            <a:r>
              <a:rPr lang="en-GB" sz="3500" b="0">
                <a:ea typeface="Calibri"/>
                <a:cs typeface="Calibri"/>
              </a:rPr>
              <a:t> </a:t>
            </a:r>
            <a:r>
              <a:rPr lang="en-GB" sz="3500" b="0" err="1">
                <a:ea typeface="Calibri"/>
                <a:cs typeface="Calibri"/>
              </a:rPr>
              <a:t>kokeilut</a:t>
            </a:r>
            <a:endParaRPr lang="fi-FI" sz="3500" b="0"/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80F4F985-6A28-F3D6-65FE-CB365A5E2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585" y="516569"/>
            <a:ext cx="1002220" cy="102267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3D8B319-C768-5920-E657-A52040A2A4DF}"/>
              </a:ext>
            </a:extLst>
          </p:cNvPr>
          <p:cNvSpPr txBox="1"/>
          <p:nvPr/>
        </p:nvSpPr>
        <p:spPr>
          <a:xfrm>
            <a:off x="648931" y="2181721"/>
            <a:ext cx="3463496" cy="388567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err="1">
                <a:solidFill>
                  <a:schemeClr val="tx2"/>
                </a:solidFill>
                <a:latin typeface="Century Gothic"/>
                <a:cs typeface="Calibri Light"/>
              </a:rPr>
              <a:t>Tuuppaa</a:t>
            </a:r>
            <a:endParaRPr lang="en-US" sz="1600" b="1">
              <a:solidFill>
                <a:schemeClr val="tx2"/>
              </a:solidFill>
              <a:latin typeface="Century Gothic"/>
              <a:cs typeface="Calibri Light"/>
            </a:endParaRPr>
          </a:p>
          <a:p>
            <a:pPr>
              <a:spcBef>
                <a:spcPts val="900"/>
              </a:spcBef>
            </a:pPr>
            <a:r>
              <a:rPr lang="fi-FI" sz="1400">
                <a:latin typeface="Calibri"/>
                <a:cs typeface="Calibri"/>
              </a:rPr>
              <a:t>Tuloksia syntyy kun ruokahävikin vähentämisestä tehdään mahdollisimman helppoa.</a:t>
            </a:r>
          </a:p>
          <a:p>
            <a:pPr>
              <a:spcBef>
                <a:spcPts val="900"/>
              </a:spcBef>
            </a:pPr>
            <a:r>
              <a:rPr lang="fi-FI" sz="1400">
                <a:latin typeface="Calibri"/>
                <a:cs typeface="Calibri"/>
              </a:rPr>
              <a:t>Työntekijöiden ja asiakkaiden käyttäytymiseen voi vaikuttaa muokkaamalla toiminta- ja valintaympäristöä niin, että se tekee ruokahävikin vähentämisestä helppoa, houkuttelevaa, sosiaalisesti haluttavaa, ja/tai oikea-aikaista. Tällaisesta käyttäytymiseen vaikuttamisesta käytetään nimitystä tuuppaaminen (engl. </a:t>
            </a:r>
            <a:r>
              <a:rPr lang="fi-FI" sz="1400" err="1">
                <a:latin typeface="Calibri"/>
                <a:cs typeface="Calibri"/>
              </a:rPr>
              <a:t>nudging</a:t>
            </a:r>
            <a:r>
              <a:rPr lang="fi-FI" sz="1400">
                <a:latin typeface="Calibri"/>
                <a:cs typeface="Calibri"/>
              </a:rPr>
              <a:t>). </a:t>
            </a:r>
            <a:endParaRPr lang="fi-FI">
              <a:latin typeface="Calibri"/>
              <a:cs typeface="Calibri"/>
            </a:endParaRPr>
          </a:p>
          <a:p>
            <a:pPr>
              <a:spcBef>
                <a:spcPts val="900"/>
              </a:spcBef>
            </a:pPr>
            <a:r>
              <a:rPr lang="fi-FI" sz="1400">
                <a:latin typeface="Calibri"/>
                <a:cs typeface="Calibri"/>
              </a:rPr>
              <a:t>Tuuppaamisen tapoja voi oppia muilta alan toimijoilta tai kehittää itse. E</a:t>
            </a:r>
            <a:r>
              <a:rPr lang="en-US" sz="1400" err="1">
                <a:latin typeface="Calibri"/>
                <a:cs typeface="Calibri"/>
              </a:rPr>
              <a:t>rityisesti</a:t>
            </a:r>
            <a:r>
              <a:rPr lang="en-US" sz="1400">
                <a:latin typeface="Calibri"/>
                <a:cs typeface="Calibri"/>
              </a:rPr>
              <a:t> </a:t>
            </a:r>
            <a:r>
              <a:rPr lang="en-US" sz="1400" err="1">
                <a:latin typeface="Calibri"/>
                <a:cs typeface="Calibri"/>
              </a:rPr>
              <a:t>pienet</a:t>
            </a:r>
            <a:r>
              <a:rPr lang="en-US" sz="1400">
                <a:latin typeface="Calibri"/>
                <a:cs typeface="Calibri"/>
              </a:rPr>
              <a:t>, </a:t>
            </a:r>
            <a:r>
              <a:rPr lang="en-US" sz="1400" err="1">
                <a:latin typeface="Calibri"/>
                <a:cs typeface="Calibri"/>
              </a:rPr>
              <a:t>helpot</a:t>
            </a:r>
            <a:r>
              <a:rPr lang="en-US" sz="1400">
                <a:latin typeface="Calibri"/>
                <a:cs typeface="Calibri"/>
              </a:rPr>
              <a:t> </a:t>
            </a:r>
            <a:r>
              <a:rPr lang="en-US" sz="1400" err="1">
                <a:latin typeface="Calibri"/>
                <a:cs typeface="Calibri"/>
              </a:rPr>
              <a:t>muutokset</a:t>
            </a:r>
            <a:r>
              <a:rPr lang="en-US" sz="1400">
                <a:latin typeface="Calibri"/>
                <a:cs typeface="Calibri"/>
              </a:rPr>
              <a:t> </a:t>
            </a:r>
            <a:r>
              <a:rPr lang="en-US" sz="1400" err="1">
                <a:latin typeface="Calibri"/>
                <a:cs typeface="Calibri"/>
              </a:rPr>
              <a:t>kannattaa</a:t>
            </a:r>
            <a:r>
              <a:rPr lang="en-US" sz="1400">
                <a:latin typeface="Calibri"/>
                <a:cs typeface="Calibri"/>
              </a:rPr>
              <a:t> </a:t>
            </a:r>
            <a:r>
              <a:rPr lang="en-US" sz="1400" err="1">
                <a:latin typeface="Calibri"/>
                <a:cs typeface="Calibri"/>
              </a:rPr>
              <a:t>hyödyntää</a:t>
            </a:r>
            <a:r>
              <a:rPr lang="en-US" sz="1400">
                <a:latin typeface="Calibri"/>
                <a:cs typeface="Calibri"/>
              </a:rPr>
              <a:t> </a:t>
            </a:r>
            <a:r>
              <a:rPr lang="en-US" sz="1400" err="1">
                <a:latin typeface="Calibri"/>
                <a:cs typeface="Calibri"/>
              </a:rPr>
              <a:t>heti</a:t>
            </a:r>
            <a:r>
              <a:rPr lang="en-US" sz="1400">
                <a:latin typeface="Calibri"/>
                <a:cs typeface="Calibri"/>
              </a:rPr>
              <a:t>. </a:t>
            </a:r>
            <a:r>
              <a:rPr lang="en-US" sz="1400" err="1">
                <a:latin typeface="Calibri"/>
                <a:cs typeface="Calibri"/>
              </a:rPr>
              <a:t>Aloitetaan</a:t>
            </a:r>
            <a:r>
              <a:rPr lang="en-US" sz="1400">
                <a:latin typeface="Calibri"/>
                <a:cs typeface="Calibri"/>
              </a:rPr>
              <a:t> </a:t>
            </a:r>
            <a:r>
              <a:rPr lang="en-US" sz="1400" err="1">
                <a:latin typeface="Calibri"/>
                <a:cs typeface="Calibri"/>
              </a:rPr>
              <a:t>niistä</a:t>
            </a:r>
            <a:r>
              <a:rPr lang="en-US" sz="1400">
                <a:latin typeface="Calibri"/>
                <a:cs typeface="Calibri"/>
              </a:rPr>
              <a:t>!</a:t>
            </a:r>
            <a:r>
              <a:rPr lang="fi-FI" sz="1400">
                <a:latin typeface="Calibri"/>
                <a:cs typeface="Calibri"/>
              </a:rPr>
              <a:t> </a:t>
            </a:r>
            <a:endParaRPr lang="fi-FI" sz="1400">
              <a:ea typeface="Calibri"/>
              <a:cs typeface="Calibri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D46D145-B221-61CC-B8F8-E56D87FF4909}"/>
              </a:ext>
            </a:extLst>
          </p:cNvPr>
          <p:cNvSpPr txBox="1"/>
          <p:nvPr/>
        </p:nvSpPr>
        <p:spPr>
          <a:xfrm>
            <a:off x="4941130" y="2181721"/>
            <a:ext cx="6590780" cy="33701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900"/>
              </a:spcBef>
            </a:pPr>
            <a:r>
              <a:rPr lang="en-GB" sz="2000" b="1">
                <a:solidFill>
                  <a:schemeClr val="tx2"/>
                </a:solidFill>
                <a:latin typeface="Century Gothic"/>
                <a:cs typeface="Calibri" panose="020F0502020204030204"/>
              </a:rPr>
              <a:t>3. </a:t>
            </a:r>
            <a:r>
              <a:rPr lang="en-GB" sz="2000" b="1" err="1">
                <a:solidFill>
                  <a:schemeClr val="tx2"/>
                </a:solidFill>
                <a:latin typeface="Century Gothic"/>
                <a:cs typeface="Calibri" panose="020F0502020204030204"/>
              </a:rPr>
              <a:t>Kehitä</a:t>
            </a:r>
            <a:r>
              <a:rPr lang="en-GB" sz="2000" b="1">
                <a:solidFill>
                  <a:schemeClr val="tx2"/>
                </a:solidFill>
                <a:latin typeface="Century Gothic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/>
                <a:cs typeface="Calibri" panose="020F0502020204030204"/>
              </a:rPr>
              <a:t>ratkaisuehdotuksia</a:t>
            </a:r>
            <a:r>
              <a:rPr lang="en-GB" sz="2000" b="1">
                <a:solidFill>
                  <a:schemeClr val="tx2"/>
                </a:solidFill>
                <a:latin typeface="Century Gothic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/>
                <a:cs typeface="Calibri" panose="020F0502020204030204"/>
              </a:rPr>
              <a:t>haasteisiin</a:t>
            </a:r>
            <a:endParaRPr lang="en-GB" sz="2000" b="1">
              <a:solidFill>
                <a:schemeClr val="tx2"/>
              </a:solidFill>
              <a:latin typeface="Century Gothic"/>
              <a:cs typeface="Calibri" panose="020F0502020204030204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cs typeface="Calibri" panose="020F0502020204030204"/>
              </a:rPr>
              <a:t>Kokoontukaa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ideoimaan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ratkaisuja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muutamaan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valittuun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haasteeseen</a:t>
            </a:r>
            <a:r>
              <a:rPr lang="en-GB" sz="1500">
                <a:cs typeface="Calibri" panose="020F0502020204030204"/>
              </a:rPr>
              <a:t>. </a:t>
            </a:r>
          </a:p>
          <a:p>
            <a:pPr marL="283845">
              <a:spcBef>
                <a:spcPts val="600"/>
              </a:spcBef>
            </a:pPr>
            <a:r>
              <a:rPr lang="en-GB" sz="1200" err="1">
                <a:cs typeface="Calibri" panose="020F0502020204030204"/>
              </a:rPr>
              <a:t>Esimerkki</a:t>
            </a:r>
            <a:r>
              <a:rPr lang="en-GB" sz="1200">
                <a:cs typeface="Calibri" panose="020F0502020204030204"/>
              </a:rPr>
              <a:t> canvas-</a:t>
            </a:r>
            <a:r>
              <a:rPr lang="en-GB" sz="1200" err="1">
                <a:cs typeface="Calibri" panose="020F0502020204030204"/>
              </a:rPr>
              <a:t>työskentelystä</a:t>
            </a:r>
            <a:r>
              <a:rPr lang="en-GB" sz="1200">
                <a:cs typeface="Calibri" panose="020F0502020204030204"/>
              </a:rPr>
              <a:t> </a:t>
            </a:r>
            <a:r>
              <a:rPr lang="en-GB" sz="1200">
                <a:cs typeface="Calibri" panose="020F0502020204030204"/>
                <a:hlinkClick r:id="rId4" action="ppaction://hlinksldjump"/>
              </a:rPr>
              <a:t>Ratkaisujen ideointi</a:t>
            </a:r>
            <a:r>
              <a:rPr lang="en-GB" sz="1200">
                <a:cs typeface="Calibri" panose="020F0502020204030204"/>
              </a:rPr>
              <a:t>; </a:t>
            </a:r>
            <a:r>
              <a:rPr lang="en-GB" sz="1200">
                <a:cs typeface="Calibri" panose="020F0502020204030204"/>
                <a:hlinkClick r:id="rId5" action="ppaction://hlinksldjump"/>
              </a:rPr>
              <a:t>Tuuppaaminen ideoinnin tukena</a:t>
            </a:r>
            <a:r>
              <a:rPr lang="en-GB" sz="1200">
                <a:cs typeface="Calibri" panose="020F0502020204030204"/>
              </a:rPr>
              <a:t>; </a:t>
            </a:r>
            <a:r>
              <a:rPr lang="en-GB" sz="1200">
                <a:cs typeface="Calibri" panose="020F0502020204030204"/>
                <a:hlinkClick r:id="rId6" action="ppaction://hlinksldjump"/>
              </a:rPr>
              <a:t>Tuuppausten idealista</a:t>
            </a:r>
            <a:r>
              <a:rPr lang="en-GB" sz="1200">
                <a:cs typeface="Calibri" panose="020F0502020204030204"/>
              </a:rPr>
              <a:t>; </a:t>
            </a:r>
            <a:r>
              <a:rPr lang="en-GB" sz="1200">
                <a:cs typeface="Calibri" panose="020F0502020204030204"/>
                <a:hlinkClick r:id="rId7" action="ppaction://hlinksldjump"/>
              </a:rPr>
              <a:t>Tuuppauksia meillä</a:t>
            </a:r>
            <a:endParaRPr lang="en-GB" sz="1200">
              <a:ea typeface="Calibri"/>
              <a:cs typeface="Calibri" panose="020F0502020204030204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cs typeface="Calibri" panose="020F0502020204030204"/>
              </a:rPr>
              <a:t>Valitkaa</a:t>
            </a:r>
            <a:r>
              <a:rPr lang="en-GB" sz="1500">
                <a:cs typeface="Calibri" panose="020F0502020204030204"/>
              </a:rPr>
              <a:t> 2–3 </a:t>
            </a:r>
            <a:r>
              <a:rPr lang="en-GB" sz="1500" err="1">
                <a:cs typeface="Calibri" panose="020F0502020204030204"/>
              </a:rPr>
              <a:t>ideaa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kehitettäviksi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ja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kokeiltaviksi</a:t>
            </a:r>
            <a:r>
              <a:rPr lang="en-GB" sz="1500">
                <a:cs typeface="Calibri" panose="020F0502020204030204"/>
              </a:rPr>
              <a:t>.</a:t>
            </a:r>
            <a:endParaRPr lang="en-GB" sz="1500">
              <a:ea typeface="Calibri"/>
              <a:cs typeface="Calibri" panose="020F0502020204030204"/>
            </a:endParaRPr>
          </a:p>
          <a:p>
            <a:pPr>
              <a:spcBef>
                <a:spcPts val="1800"/>
              </a:spcBef>
            </a:pPr>
            <a:r>
              <a:rPr lang="en-GB" sz="2000" b="1">
                <a:solidFill>
                  <a:schemeClr val="tx2"/>
                </a:solidFill>
                <a:latin typeface="Century Gothic"/>
                <a:cs typeface="Calibri" panose="020F0502020204030204"/>
              </a:rPr>
              <a:t>4. </a:t>
            </a:r>
            <a:r>
              <a:rPr lang="en-GB" sz="2000" b="1" err="1">
                <a:solidFill>
                  <a:schemeClr val="tx2"/>
                </a:solidFill>
                <a:latin typeface="Century Gothic"/>
                <a:cs typeface="Calibri" panose="020F0502020204030204"/>
              </a:rPr>
              <a:t>Kokeile</a:t>
            </a:r>
            <a:r>
              <a:rPr lang="en-GB" sz="2000" b="1">
                <a:solidFill>
                  <a:schemeClr val="tx2"/>
                </a:solidFill>
                <a:latin typeface="Century Gothic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/>
                <a:cs typeface="Calibri" panose="020F0502020204030204"/>
              </a:rPr>
              <a:t>ja</a:t>
            </a:r>
            <a:r>
              <a:rPr lang="en-GB" sz="2000" b="1">
                <a:solidFill>
                  <a:schemeClr val="tx2"/>
                </a:solidFill>
                <a:latin typeface="Century Gothic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/>
                <a:cs typeface="Calibri" panose="020F0502020204030204"/>
              </a:rPr>
              <a:t>opi</a:t>
            </a:r>
            <a:endParaRPr lang="en-GB" sz="2000" b="1">
              <a:solidFill>
                <a:schemeClr val="tx2"/>
              </a:solidFill>
              <a:latin typeface="Century Gothic"/>
              <a:ea typeface="Calibri"/>
              <a:cs typeface="Calibri" panose="020F0502020204030204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cs typeface="Calibri" panose="020F0502020204030204"/>
              </a:rPr>
              <a:t>Muokatkaa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ideat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konkreettisten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toimenpiteiden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muotoon</a:t>
            </a:r>
            <a:r>
              <a:rPr lang="en-GB" sz="1500">
                <a:cs typeface="Calibri" panose="020F0502020204030204"/>
              </a:rPr>
              <a:t>. </a:t>
            </a:r>
          </a:p>
          <a:p>
            <a:pPr marL="283845">
              <a:spcBef>
                <a:spcPts val="600"/>
              </a:spcBef>
            </a:pPr>
            <a:r>
              <a:rPr lang="en-GB" sz="1200" err="1">
                <a:cs typeface="Calibri" panose="020F0502020204030204"/>
              </a:rPr>
              <a:t>Esimerkki</a:t>
            </a:r>
            <a:r>
              <a:rPr lang="en-GB" sz="1200">
                <a:cs typeface="Calibri" panose="020F0502020204030204"/>
              </a:rPr>
              <a:t>: </a:t>
            </a:r>
            <a:r>
              <a:rPr lang="en-GB" sz="1200">
                <a:cs typeface="Calibri" panose="020F0502020204030204"/>
                <a:hlinkClick r:id="rId7" action="ppaction://hlinksldjump"/>
              </a:rPr>
              <a:t>Kehitetään kokeillen -taulukko</a:t>
            </a:r>
            <a:endParaRPr lang="en-GB" sz="1200">
              <a:ea typeface="Calibri" panose="020F0502020204030204"/>
              <a:cs typeface="Calibri" panose="020F0502020204030204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cs typeface="Calibri" panose="020F0502020204030204"/>
              </a:rPr>
              <a:t>Kokeilun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jälkeen</a:t>
            </a:r>
            <a:r>
              <a:rPr lang="en-GB" sz="1500">
                <a:cs typeface="Calibri" panose="020F0502020204030204"/>
              </a:rPr>
              <a:t>: </a:t>
            </a:r>
            <a:r>
              <a:rPr lang="en-GB" sz="1500" err="1">
                <a:cs typeface="Calibri" panose="020F0502020204030204"/>
              </a:rPr>
              <a:t>Vaikuttiko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ruokahävikkiin</a:t>
            </a:r>
            <a:r>
              <a:rPr lang="en-GB" sz="1500">
                <a:cs typeface="Calibri" panose="020F0502020204030204"/>
              </a:rPr>
              <a:t>? </a:t>
            </a:r>
            <a:r>
              <a:rPr lang="en-GB" sz="1500" err="1">
                <a:cs typeface="Calibri" panose="020F0502020204030204"/>
              </a:rPr>
              <a:t>Mitä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muita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vaikutuksia</a:t>
            </a:r>
            <a:r>
              <a:rPr lang="en-GB" sz="1500">
                <a:cs typeface="Calibri" panose="020F0502020204030204"/>
              </a:rPr>
              <a:t>? 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cs typeface="Calibri" panose="020F0502020204030204"/>
              </a:rPr>
              <a:t>Tehkää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päätös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jatkosta</a:t>
            </a:r>
            <a:r>
              <a:rPr lang="en-GB" sz="1500">
                <a:cs typeface="Calibri" panose="020F0502020204030204"/>
              </a:rPr>
              <a:t>.</a:t>
            </a:r>
            <a:endParaRPr lang="en-GB" sz="1500">
              <a:ea typeface="Calibri"/>
              <a:cs typeface="Calibri" panose="020F0502020204030204"/>
            </a:endParaRP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36147877-20AD-D0F7-5CD7-381261FFEC69}"/>
              </a:ext>
            </a:extLst>
          </p:cNvPr>
          <p:cNvCxnSpPr>
            <a:cxnSpLocks/>
          </p:cNvCxnSpPr>
          <p:nvPr/>
        </p:nvCxnSpPr>
        <p:spPr>
          <a:xfrm>
            <a:off x="4533259" y="2181721"/>
            <a:ext cx="0" cy="3816429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42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07761208-DE66-B2E0-DFFE-FDE0C77E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024" y="365125"/>
            <a:ext cx="8091469" cy="1325563"/>
          </a:xfrm>
        </p:spPr>
        <p:txBody>
          <a:bodyPr>
            <a:normAutofit/>
          </a:bodyPr>
          <a:lstStyle/>
          <a:p>
            <a:r>
              <a:rPr lang="en-GB" sz="3500" err="1">
                <a:cs typeface="Calibri" panose="020F0502020204030204"/>
              </a:rPr>
              <a:t>Kehitä</a:t>
            </a:r>
            <a:r>
              <a:rPr lang="en-GB" sz="3500">
                <a:cs typeface="Calibri" panose="020F0502020204030204"/>
              </a:rPr>
              <a:t>: </a:t>
            </a:r>
            <a:br>
              <a:rPr lang="en-GB" sz="3500">
                <a:cs typeface="Calibri" panose="020F0502020204030204"/>
              </a:rPr>
            </a:br>
            <a:r>
              <a:rPr lang="en-GB" sz="3500" b="0" err="1">
                <a:cs typeface="Calibri" panose="020F0502020204030204"/>
              </a:rPr>
              <a:t>systematisoi</a:t>
            </a:r>
            <a:r>
              <a:rPr lang="en-GB" sz="3500" b="0">
                <a:cs typeface="Calibri" panose="020F0502020204030204"/>
              </a:rPr>
              <a:t> </a:t>
            </a:r>
            <a:r>
              <a:rPr lang="en-GB" sz="3500" b="0" err="1">
                <a:cs typeface="Calibri" panose="020F0502020204030204"/>
              </a:rPr>
              <a:t>ja</a:t>
            </a:r>
            <a:r>
              <a:rPr lang="en-GB" sz="3500" b="0">
                <a:cs typeface="Calibri" panose="020F0502020204030204"/>
              </a:rPr>
              <a:t> </a:t>
            </a:r>
            <a:r>
              <a:rPr lang="en-GB" sz="3500" b="0" err="1">
                <a:cs typeface="Calibri" panose="020F0502020204030204"/>
              </a:rPr>
              <a:t>vahvista</a:t>
            </a:r>
            <a:endParaRPr lang="fi-FI" sz="3500" b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3D8B319-C768-5920-E657-A52040A2A4DF}"/>
              </a:ext>
            </a:extLst>
          </p:cNvPr>
          <p:cNvSpPr txBox="1"/>
          <p:nvPr/>
        </p:nvSpPr>
        <p:spPr>
          <a:xfrm>
            <a:off x="648930" y="2181721"/>
            <a:ext cx="3610831" cy="33393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err="1">
                <a:solidFill>
                  <a:schemeClr val="tx2"/>
                </a:solidFill>
                <a:latin typeface="Century Gothic"/>
                <a:cs typeface="Calibri Light"/>
              </a:rPr>
              <a:t>Mittaa</a:t>
            </a:r>
            <a:endParaRPr lang="en-US" sz="1600" b="1">
              <a:solidFill>
                <a:schemeClr val="tx2"/>
              </a:solidFill>
              <a:latin typeface="Century Gothic"/>
              <a:cs typeface="Calibri Light"/>
            </a:endParaRPr>
          </a:p>
          <a:p>
            <a:pPr>
              <a:spcBef>
                <a:spcPts val="900"/>
              </a:spcBef>
            </a:pPr>
            <a:r>
              <a:rPr lang="fi-FI" sz="1400">
                <a:latin typeface="Calibri"/>
                <a:cs typeface="Calibri"/>
              </a:rPr>
              <a:t>Ruokahävikin vähentäminen on ideointia, toimeenpanoa ja toiminnan tulosten arviointia. Jotta tiedetään mitkä kokeilut  kannattaa ottaa käyttöön, pitää tietoa ruokahävikistä kerätä ja analysoida.</a:t>
            </a:r>
          </a:p>
          <a:p>
            <a:pPr>
              <a:spcBef>
                <a:spcPts val="900"/>
              </a:spcBef>
            </a:pPr>
            <a:r>
              <a:rPr lang="fi-FI" sz="1400">
                <a:latin typeface="Calibri"/>
                <a:cs typeface="Calibri"/>
              </a:rPr>
              <a:t>Olipa mittaaminen ja tietojen analysointi järjestetty manuaalisesti tai digitaalisen hävikkisovelluksen avulla, työntekijöiden sitoutuminen hävikin punnitsemiseen on avainasemassa. </a:t>
            </a:r>
            <a:br>
              <a:rPr lang="fi-FI" sz="1400">
                <a:latin typeface="Calibri"/>
                <a:cs typeface="Calibri"/>
              </a:rPr>
            </a:br>
            <a:r>
              <a:rPr lang="fi-FI" sz="1400">
                <a:latin typeface="Calibri"/>
                <a:cs typeface="Calibri"/>
              </a:rPr>
              <a:t>Ruokahävikin vähentämiseen tulee olla osallistavaa, kannustavaa, systemaattista ja pitkäjänteistä! </a:t>
            </a:r>
            <a:endParaRPr lang="fi-FI" sz="1400">
              <a:ea typeface="Calibri"/>
              <a:cs typeface="Calibri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D46D145-B221-61CC-B8F8-E56D87FF4909}"/>
              </a:ext>
            </a:extLst>
          </p:cNvPr>
          <p:cNvSpPr txBox="1"/>
          <p:nvPr/>
        </p:nvSpPr>
        <p:spPr>
          <a:xfrm>
            <a:off x="4941130" y="2181721"/>
            <a:ext cx="6974062" cy="385490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900"/>
              </a:spcBef>
            </a:pPr>
            <a:r>
              <a:rPr lang="en-GB" sz="2000" b="1">
                <a:solidFill>
                  <a:schemeClr val="tx2"/>
                </a:solidFill>
                <a:latin typeface="Century Gothic"/>
                <a:cs typeface="Calibri" panose="020F0502020204030204"/>
              </a:rPr>
              <a:t>5. </a:t>
            </a:r>
            <a:r>
              <a:rPr lang="en-GB" sz="2000" b="1" err="1">
                <a:solidFill>
                  <a:schemeClr val="tx2"/>
                </a:solidFill>
                <a:latin typeface="Century Gothic"/>
                <a:cs typeface="Calibri" panose="020F0502020204030204"/>
              </a:rPr>
              <a:t>Kehitä</a:t>
            </a:r>
            <a:r>
              <a:rPr lang="en-GB" sz="2000" b="1">
                <a:solidFill>
                  <a:schemeClr val="tx2"/>
                </a:solidFill>
                <a:latin typeface="Century Gothic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/>
                <a:cs typeface="Calibri" panose="020F0502020204030204"/>
              </a:rPr>
              <a:t>ratkaisuehdotuksia</a:t>
            </a:r>
            <a:r>
              <a:rPr lang="en-GB" sz="2000" b="1">
                <a:solidFill>
                  <a:schemeClr val="tx2"/>
                </a:solidFill>
                <a:latin typeface="Century Gothic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/>
                <a:cs typeface="Calibri" panose="020F0502020204030204"/>
              </a:rPr>
              <a:t>haasteisiin</a:t>
            </a:r>
            <a:endParaRPr lang="en-GB" sz="2000" b="1">
              <a:solidFill>
                <a:schemeClr val="tx2"/>
              </a:solidFill>
              <a:latin typeface="Century Gothic"/>
              <a:cs typeface="Calibri" panose="020F0502020204030204"/>
            </a:endParaRPr>
          </a:p>
          <a:p>
            <a:pPr marL="28440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cs typeface="Calibri" panose="020F0502020204030204"/>
              </a:rPr>
              <a:t>Muistuttakaa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henkilöstöä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jokaisen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työpanoksen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tärkeydestä</a:t>
            </a:r>
            <a:r>
              <a:rPr lang="en-GB" sz="1500">
                <a:cs typeface="Calibri" panose="020F0502020204030204"/>
              </a:rPr>
              <a:t>: </a:t>
            </a:r>
            <a:r>
              <a:rPr lang="en-GB" sz="1500" err="1">
                <a:cs typeface="Calibri" panose="020F0502020204030204"/>
              </a:rPr>
              <a:t>pidetään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kiinni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sovitusta</a:t>
            </a:r>
            <a:r>
              <a:rPr lang="en-GB" sz="1500">
                <a:cs typeface="Calibri" panose="020F0502020204030204"/>
              </a:rPr>
              <a:t>!</a:t>
            </a:r>
          </a:p>
          <a:p>
            <a:pPr marL="284400" lvl="1">
              <a:spcBef>
                <a:spcPts val="600"/>
              </a:spcBef>
            </a:pPr>
            <a:r>
              <a:rPr lang="en-GB" sz="1200" err="1">
                <a:solidFill>
                  <a:schemeClr val="tx2"/>
                </a:solidFill>
                <a:cs typeface="Calibri" panose="020F0502020204030204"/>
              </a:rPr>
              <a:t>Esimerkki</a:t>
            </a:r>
            <a:r>
              <a:rPr lang="en-GB" sz="1200">
                <a:solidFill>
                  <a:schemeClr val="tx2"/>
                </a:solidFill>
                <a:cs typeface="Calibri" panose="020F0502020204030204"/>
              </a:rPr>
              <a:t>: </a:t>
            </a:r>
            <a:r>
              <a:rPr lang="en-GB" sz="1200" err="1">
                <a:solidFill>
                  <a:srgbClr val="00B050"/>
                </a:solidFill>
                <a:cs typeface="Calibri" panose="020F0502020204030204"/>
                <a:hlinkClick r:id="rId2" action="ppaction://hlinksldjump"/>
              </a:rPr>
              <a:t>Henkilöstön</a:t>
            </a:r>
            <a:r>
              <a:rPr lang="en-GB" sz="1200">
                <a:solidFill>
                  <a:srgbClr val="00B050"/>
                </a:solidFill>
                <a:cs typeface="Calibri" panose="020F0502020204030204"/>
                <a:hlinkClick r:id="rId2" action="ppaction://hlinksldjump"/>
              </a:rPr>
              <a:t> </a:t>
            </a:r>
            <a:r>
              <a:rPr lang="en-GB" sz="1200" err="1">
                <a:solidFill>
                  <a:srgbClr val="00B050"/>
                </a:solidFill>
                <a:cs typeface="Calibri" panose="020F0502020204030204"/>
                <a:hlinkClick r:id="rId2" action="ppaction://hlinksldjump"/>
              </a:rPr>
              <a:t>sitouttaminen</a:t>
            </a:r>
            <a:r>
              <a:rPr lang="en-GB" sz="1200">
                <a:solidFill>
                  <a:srgbClr val="00B050"/>
                </a:solidFill>
                <a:cs typeface="Calibri" panose="020F0502020204030204"/>
                <a:hlinkClick r:id="rId2" action="ppaction://hlinksldjump"/>
              </a:rPr>
              <a:t> – </a:t>
            </a:r>
            <a:r>
              <a:rPr lang="en-GB" sz="1200" err="1">
                <a:solidFill>
                  <a:srgbClr val="00B050"/>
                </a:solidFill>
                <a:cs typeface="Calibri" panose="020F0502020204030204"/>
                <a:hlinkClick r:id="rId2" action="ppaction://hlinksldjump"/>
              </a:rPr>
              <a:t>Mitä</a:t>
            </a:r>
            <a:r>
              <a:rPr lang="en-GB" sz="1200">
                <a:solidFill>
                  <a:srgbClr val="00B050"/>
                </a:solidFill>
                <a:cs typeface="Calibri" panose="020F0502020204030204"/>
                <a:hlinkClick r:id="rId2" action="ppaction://hlinksldjump"/>
              </a:rPr>
              <a:t> </a:t>
            </a:r>
            <a:r>
              <a:rPr lang="en-GB" sz="1200" err="1">
                <a:solidFill>
                  <a:srgbClr val="00B050"/>
                </a:solidFill>
                <a:cs typeface="Calibri" panose="020F0502020204030204"/>
                <a:hlinkClick r:id="rId2" action="ppaction://hlinksldjump"/>
              </a:rPr>
              <a:t>minä</a:t>
            </a:r>
            <a:r>
              <a:rPr lang="en-GB" sz="1200">
                <a:solidFill>
                  <a:srgbClr val="00B050"/>
                </a:solidFill>
                <a:cs typeface="Calibri" panose="020F0502020204030204"/>
                <a:hlinkClick r:id="rId2" action="ppaction://hlinksldjump"/>
              </a:rPr>
              <a:t> teen </a:t>
            </a:r>
            <a:r>
              <a:rPr lang="en-GB" sz="1200" err="1">
                <a:solidFill>
                  <a:srgbClr val="00B050"/>
                </a:solidFill>
                <a:cs typeface="Calibri" panose="020F0502020204030204"/>
                <a:hlinkClick r:id="rId2" action="ppaction://hlinksldjump"/>
              </a:rPr>
              <a:t>ruokahävikin</a:t>
            </a:r>
            <a:r>
              <a:rPr lang="en-GB" sz="1200">
                <a:solidFill>
                  <a:srgbClr val="00B050"/>
                </a:solidFill>
                <a:cs typeface="Calibri" panose="020F0502020204030204"/>
                <a:hlinkClick r:id="rId2" action="ppaction://hlinksldjump"/>
              </a:rPr>
              <a:t> </a:t>
            </a:r>
            <a:r>
              <a:rPr lang="en-GB" sz="1200" err="1">
                <a:solidFill>
                  <a:srgbClr val="00B050"/>
                </a:solidFill>
                <a:cs typeface="Calibri" panose="020F0502020204030204"/>
                <a:hlinkClick r:id="rId2" action="ppaction://hlinksldjump"/>
              </a:rPr>
              <a:t>vähentämiseksi</a:t>
            </a:r>
            <a:r>
              <a:rPr lang="en-GB" sz="1200">
                <a:solidFill>
                  <a:srgbClr val="00B050"/>
                </a:solidFill>
                <a:cs typeface="Calibri" panose="020F0502020204030204"/>
                <a:hlinkClick r:id="rId2" action="ppaction://hlinksldjump"/>
              </a:rPr>
              <a:t> </a:t>
            </a:r>
            <a:r>
              <a:rPr lang="en-GB" sz="1200" err="1">
                <a:solidFill>
                  <a:srgbClr val="00B050"/>
                </a:solidFill>
                <a:cs typeface="Calibri" panose="020F0502020204030204"/>
                <a:hlinkClick r:id="rId2" action="ppaction://hlinksldjump"/>
              </a:rPr>
              <a:t>tänään</a:t>
            </a:r>
            <a:r>
              <a:rPr lang="en-GB" sz="1200">
                <a:solidFill>
                  <a:srgbClr val="00B050"/>
                </a:solidFill>
                <a:cs typeface="Calibri" panose="020F0502020204030204"/>
                <a:hlinkClick r:id="rId2" action="ppaction://hlinksldjump"/>
              </a:rPr>
              <a:t>?</a:t>
            </a:r>
            <a:endParaRPr lang="en-GB" sz="1200">
              <a:cs typeface="Calibri" panose="020F0502020204030204"/>
            </a:endParaRPr>
          </a:p>
          <a:p>
            <a:pPr marL="28440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cs typeface="Calibri" panose="020F0502020204030204"/>
              </a:rPr>
              <a:t>Varmistakaa</a:t>
            </a:r>
            <a:r>
              <a:rPr lang="en-GB" sz="1500">
                <a:cs typeface="Calibri" panose="020F0502020204030204"/>
              </a:rPr>
              <a:t>, </a:t>
            </a:r>
            <a:r>
              <a:rPr lang="en-GB" sz="1500" err="1">
                <a:cs typeface="Calibri" panose="020F0502020204030204"/>
              </a:rPr>
              <a:t>että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hävikin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vähentämisen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työkalut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sisältävät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ohjeistuksen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siitä</a:t>
            </a:r>
            <a:r>
              <a:rPr lang="en-GB" sz="1500">
                <a:cs typeface="Calibri" panose="020F0502020204030204"/>
              </a:rPr>
              <a:t>, </a:t>
            </a:r>
            <a:r>
              <a:rPr lang="en-GB" sz="1500" err="1">
                <a:cs typeface="Calibri" panose="020F0502020204030204"/>
              </a:rPr>
              <a:t>kuinka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niitä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käytetään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systemaattisesti</a:t>
            </a:r>
            <a:r>
              <a:rPr lang="en-GB" sz="1500">
                <a:cs typeface="Calibri" panose="020F0502020204030204"/>
              </a:rPr>
              <a:t>. </a:t>
            </a:r>
          </a:p>
          <a:p>
            <a:pPr marL="284400" lvl="1">
              <a:spcBef>
                <a:spcPts val="900"/>
              </a:spcBef>
            </a:pPr>
            <a:r>
              <a:rPr lang="en-GB" sz="1200" err="1">
                <a:cs typeface="Calibri" panose="020F0502020204030204"/>
              </a:rPr>
              <a:t>Esimerkki</a:t>
            </a:r>
            <a:r>
              <a:rPr lang="en-GB" sz="1200">
                <a:cs typeface="Calibri" panose="020F0502020204030204"/>
              </a:rPr>
              <a:t>: </a:t>
            </a:r>
            <a:r>
              <a:rPr lang="en-GB" sz="1200">
                <a:solidFill>
                  <a:srgbClr val="00B050"/>
                </a:solidFill>
                <a:cs typeface="Calibri" panose="020F0502020204030204"/>
                <a:hlinkClick r:id="rId3" action="ppaction://hlinksldjump"/>
              </a:rPr>
              <a:t>Mittaaminen on kehittämisen A ja O</a:t>
            </a:r>
            <a:r>
              <a:rPr lang="en-GB" sz="1200">
                <a:cs typeface="Calibri" panose="020F0502020204030204"/>
              </a:rPr>
              <a:t>; </a:t>
            </a:r>
            <a:r>
              <a:rPr lang="en-GB" sz="1200">
                <a:solidFill>
                  <a:srgbClr val="00B050"/>
                </a:solidFill>
                <a:cs typeface="Calibri" panose="020F0502020204030204"/>
                <a:hlinkClick r:id="rId4" action="ppaction://hlinksldjump"/>
              </a:rPr>
              <a:t>Esimerkkejä mittamisesta: hävikkilajit ja punnitseminen</a:t>
            </a:r>
            <a:r>
              <a:rPr lang="en-GB" sz="1200">
                <a:cs typeface="Calibri" panose="020F0502020204030204"/>
              </a:rPr>
              <a:t>;</a:t>
            </a:r>
            <a:r>
              <a:rPr lang="en-GB" sz="1200">
                <a:solidFill>
                  <a:srgbClr val="00B050"/>
                </a:solidFill>
                <a:cs typeface="Calibri" panose="020F0502020204030204"/>
              </a:rPr>
              <a:t> </a:t>
            </a:r>
            <a:r>
              <a:rPr lang="en-GB" sz="1200">
                <a:solidFill>
                  <a:srgbClr val="00B050"/>
                </a:solidFill>
                <a:cs typeface="Calibri" panose="020F0502020204030204"/>
                <a:hlinkClick r:id="rId5" action="ppaction://hlinksldjump"/>
              </a:rPr>
              <a:t>Esimerkkejä mittaamisesta: tiedon tallentaminen</a:t>
            </a:r>
            <a:endParaRPr lang="en-GB" sz="1200" b="1">
              <a:cs typeface="Calibri" panose="020F0502020204030204"/>
            </a:endParaRPr>
          </a:p>
          <a:p>
            <a:pPr>
              <a:spcBef>
                <a:spcPts val="900"/>
              </a:spcBef>
            </a:pP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6.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Vahvista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jatkuvan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parantamisen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/>
              </a:rPr>
              <a:t>toimintatapaa</a:t>
            </a:r>
            <a:endParaRPr lang="en-GB" sz="2000" b="1">
              <a:solidFill>
                <a:schemeClr val="tx2"/>
              </a:solidFill>
              <a:latin typeface="Century Gothic" panose="020B0502020202020204" pitchFamily="34" charset="0"/>
              <a:cs typeface="Calibri" panose="020F0502020204030204"/>
            </a:endParaRPr>
          </a:p>
          <a:p>
            <a:pPr marL="28440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ea typeface="Calibri"/>
                <a:cs typeface="Calibri" panose="020F0502020204030204"/>
              </a:rPr>
              <a:t>Hyvä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rutiini</a:t>
            </a:r>
            <a:r>
              <a:rPr lang="en-GB" sz="1500">
                <a:ea typeface="Calibri"/>
                <a:cs typeface="Calibri" panose="020F0502020204030204"/>
              </a:rPr>
              <a:t> on </a:t>
            </a:r>
            <a:r>
              <a:rPr lang="en-GB" sz="1500" err="1">
                <a:ea typeface="Calibri"/>
                <a:cs typeface="Calibri" panose="020F0502020204030204"/>
              </a:rPr>
              <a:t>säännölliset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palaverit</a:t>
            </a:r>
            <a:r>
              <a:rPr lang="en-GB" sz="1500">
                <a:ea typeface="Calibri"/>
                <a:cs typeface="Calibri" panose="020F0502020204030204"/>
              </a:rPr>
              <a:t>, </a:t>
            </a:r>
            <a:r>
              <a:rPr lang="en-GB" sz="1500" err="1">
                <a:ea typeface="Calibri"/>
                <a:cs typeface="Calibri" panose="020F0502020204030204"/>
              </a:rPr>
              <a:t>joissa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keskitystään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aina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ajankohtaisimpaan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ruokahävikkiasiaan</a:t>
            </a:r>
            <a:r>
              <a:rPr lang="en-GB" sz="1500">
                <a:ea typeface="Calibri"/>
                <a:cs typeface="Calibri" panose="020F0502020204030204"/>
              </a:rPr>
              <a:t>.</a:t>
            </a:r>
            <a:endParaRPr lang="en-GB" sz="1500">
              <a:cs typeface="Calibri" panose="020F0502020204030204"/>
            </a:endParaRPr>
          </a:p>
          <a:p>
            <a:pPr marL="28440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cs typeface="Calibri" panose="020F0502020204030204"/>
              </a:rPr>
              <a:t>Valitkaa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oman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toimintaan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sopiva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kehittämisen</a:t>
            </a:r>
            <a:r>
              <a:rPr lang="en-GB" sz="1500">
                <a:cs typeface="Calibri" panose="020F0502020204030204"/>
              </a:rPr>
              <a:t> </a:t>
            </a:r>
            <a:r>
              <a:rPr lang="en-GB" sz="1500" err="1">
                <a:cs typeface="Calibri" panose="020F0502020204030204"/>
              </a:rPr>
              <a:t>rytmi</a:t>
            </a:r>
            <a:r>
              <a:rPr lang="en-GB" sz="1500">
                <a:cs typeface="Calibri" panose="020F0502020204030204"/>
              </a:rPr>
              <a:t>: </a:t>
            </a:r>
            <a:r>
              <a:rPr lang="en-GB" sz="1500" err="1">
                <a:cs typeface="Calibri" panose="020F0502020204030204"/>
              </a:rPr>
              <a:t>mitä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tehdään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viikottain</a:t>
            </a:r>
            <a:r>
              <a:rPr lang="en-GB" sz="1500">
                <a:cs typeface="Calibri" panose="020F0502020204030204"/>
              </a:rPr>
              <a:t>, </a:t>
            </a:r>
            <a:r>
              <a:rPr lang="en-GB" sz="1500" err="1">
                <a:cs typeface="Calibri" panose="020F0502020204030204"/>
              </a:rPr>
              <a:t>kuukausittain</a:t>
            </a:r>
            <a:r>
              <a:rPr lang="en-GB" sz="1500">
                <a:cs typeface="Calibri" panose="020F0502020204030204"/>
              </a:rPr>
              <a:t>, </a:t>
            </a:r>
            <a:r>
              <a:rPr lang="en-GB" sz="1500" err="1">
                <a:cs typeface="Calibri" panose="020F0502020204030204"/>
              </a:rPr>
              <a:t>kerran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pari</a:t>
            </a:r>
            <a:r>
              <a:rPr lang="en-GB" sz="1500">
                <a:cs typeface="Calibri" panose="020F0502020204030204"/>
              </a:rPr>
              <a:t> </a:t>
            </a:r>
            <a:r>
              <a:rPr lang="en-GB" sz="1500" err="1">
                <a:cs typeface="Calibri" panose="020F0502020204030204"/>
              </a:rPr>
              <a:t>vuodessa</a:t>
            </a:r>
            <a:r>
              <a:rPr lang="en-GB" sz="1500">
                <a:cs typeface="Calibri" panose="020F0502020204030204"/>
              </a:rPr>
              <a:t>. </a:t>
            </a:r>
          </a:p>
          <a:p>
            <a:pPr marL="284400" lvl="1">
              <a:spcBef>
                <a:spcPts val="900"/>
              </a:spcBef>
            </a:pPr>
            <a:r>
              <a:rPr lang="en-GB" sz="1200" err="1">
                <a:solidFill>
                  <a:schemeClr val="tx2"/>
                </a:solidFill>
                <a:cs typeface="Calibri" panose="020F0502020204030204"/>
              </a:rPr>
              <a:t>Esimerkki</a:t>
            </a:r>
            <a:r>
              <a:rPr lang="en-GB" sz="1200">
                <a:solidFill>
                  <a:schemeClr val="tx2"/>
                </a:solidFill>
                <a:cs typeface="Calibri" panose="020F0502020204030204"/>
              </a:rPr>
              <a:t>: </a:t>
            </a:r>
            <a:r>
              <a:rPr lang="en-GB" sz="1200" err="1">
                <a:solidFill>
                  <a:srgbClr val="00B050"/>
                </a:solidFill>
                <a:cs typeface="Calibri" panose="020F0502020204030204"/>
                <a:hlinkClick r:id="rId6" action="ppaction://hlinksldjump"/>
              </a:rPr>
              <a:t>Vuosikello</a:t>
            </a:r>
            <a:endParaRPr lang="en-GB" sz="1200">
              <a:ea typeface="Calibri"/>
              <a:cs typeface="Calibri" panose="020F0502020204030204"/>
            </a:endParaRP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8622033E-2F79-2C08-B47D-1D74BBBA82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440" y="524643"/>
            <a:ext cx="1022674" cy="1002220"/>
          </a:xfrm>
          <a:prstGeom prst="rect">
            <a:avLst/>
          </a:prstGeom>
        </p:spPr>
      </p:pic>
      <p:cxnSp>
        <p:nvCxnSpPr>
          <p:cNvPr id="8" name="Rak 7">
            <a:extLst>
              <a:ext uri="{FF2B5EF4-FFF2-40B4-BE49-F238E27FC236}">
                <a16:creationId xmlns:a16="http://schemas.microsoft.com/office/drawing/2014/main" id="{E0714921-FF7A-9661-B32E-CFC6149F57B6}"/>
              </a:ext>
            </a:extLst>
          </p:cNvPr>
          <p:cNvCxnSpPr>
            <a:cxnSpLocks/>
          </p:cNvCxnSpPr>
          <p:nvPr/>
        </p:nvCxnSpPr>
        <p:spPr>
          <a:xfrm>
            <a:off x="4533259" y="2181721"/>
            <a:ext cx="0" cy="3816429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53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07761208-DE66-B2E0-DFFE-FDE0C77E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55" y="365125"/>
            <a:ext cx="8810825" cy="1325563"/>
          </a:xfrm>
        </p:spPr>
        <p:txBody>
          <a:bodyPr>
            <a:noAutofit/>
          </a:bodyPr>
          <a:lstStyle/>
          <a:p>
            <a:r>
              <a:rPr lang="en-GB" sz="3500" err="1">
                <a:ea typeface="Calibri"/>
                <a:cs typeface="Calibri"/>
              </a:rPr>
              <a:t>Levitä</a:t>
            </a:r>
            <a:r>
              <a:rPr lang="en-GB" sz="3500">
                <a:ea typeface="Calibri"/>
                <a:cs typeface="Calibri"/>
              </a:rPr>
              <a:t>:</a:t>
            </a:r>
            <a:br>
              <a:rPr lang="en-GB" sz="3500">
                <a:ea typeface="Calibri"/>
                <a:cs typeface="Calibri"/>
              </a:rPr>
            </a:br>
            <a:r>
              <a:rPr lang="en-GB" sz="3500" b="0" err="1">
                <a:cs typeface="Calibri" panose="020F0502020204030204"/>
              </a:rPr>
              <a:t>lisää</a:t>
            </a:r>
            <a:r>
              <a:rPr lang="en-GB" sz="3500" b="0">
                <a:cs typeface="Calibri" panose="020F0502020204030204"/>
              </a:rPr>
              <a:t> </a:t>
            </a:r>
            <a:r>
              <a:rPr lang="en-GB" sz="3500" b="0" err="1">
                <a:cs typeface="Calibri" panose="020F0502020204030204"/>
              </a:rPr>
              <a:t>vaikuttavuutta</a:t>
            </a:r>
            <a:r>
              <a:rPr lang="en-GB" sz="3500" b="0">
                <a:cs typeface="Calibri" panose="020F0502020204030204"/>
              </a:rPr>
              <a:t> </a:t>
            </a:r>
            <a:r>
              <a:rPr lang="en-GB" sz="3500" b="0" err="1">
                <a:cs typeface="Calibri" panose="020F0502020204030204"/>
              </a:rPr>
              <a:t>asiakkaiden</a:t>
            </a:r>
            <a:r>
              <a:rPr lang="en-GB" sz="3500" b="0">
                <a:cs typeface="Calibri" panose="020F0502020204030204"/>
              </a:rPr>
              <a:t> </a:t>
            </a:r>
            <a:r>
              <a:rPr lang="en-GB" sz="3500" b="0" err="1">
                <a:cs typeface="Calibri" panose="020F0502020204030204"/>
              </a:rPr>
              <a:t>kanssa</a:t>
            </a:r>
            <a:endParaRPr lang="fi-FI" sz="3500" b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3D8B319-C768-5920-E657-A52040A2A4DF}"/>
              </a:ext>
            </a:extLst>
          </p:cNvPr>
          <p:cNvSpPr txBox="1"/>
          <p:nvPr/>
        </p:nvSpPr>
        <p:spPr>
          <a:xfrm>
            <a:off x="648931" y="2181721"/>
            <a:ext cx="3353900" cy="19620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err="1">
                <a:solidFill>
                  <a:schemeClr val="tx2"/>
                </a:solidFill>
                <a:latin typeface="Century Gothic"/>
                <a:cs typeface="Calibri Light"/>
              </a:rPr>
              <a:t>Asiakkaat</a:t>
            </a:r>
            <a:r>
              <a:rPr lang="en-US" sz="2000" b="1">
                <a:solidFill>
                  <a:schemeClr val="tx2"/>
                </a:solidFill>
                <a:latin typeface="Century Gothic"/>
                <a:cs typeface="Calibri Light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entury Gothic"/>
                <a:cs typeface="Calibri Light"/>
              </a:rPr>
              <a:t>mukaan</a:t>
            </a:r>
            <a:endParaRPr lang="en-US" sz="1600" b="1">
              <a:solidFill>
                <a:schemeClr val="tx2"/>
              </a:solidFill>
              <a:latin typeface="Century Gothic"/>
              <a:cs typeface="Calibri Light"/>
            </a:endParaRPr>
          </a:p>
          <a:p>
            <a:pPr>
              <a:spcBef>
                <a:spcPts val="900"/>
              </a:spcBef>
            </a:pPr>
            <a:r>
              <a:rPr lang="fi-FI" sz="1400">
                <a:solidFill>
                  <a:schemeClr val="tx2"/>
                </a:solidFill>
                <a:latin typeface="Calibri"/>
                <a:cs typeface="Calibri"/>
              </a:rPr>
              <a:t>Asiakkaat päättävät lautashävikin määrästä, joten heidät kannattaa ottaa mukaan ideoimaan ratkaisuja sen vähentämiseksi.</a:t>
            </a:r>
            <a:br>
              <a:rPr lang="fi-FI" sz="140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fi-FI" sz="1400">
                <a:solidFill>
                  <a:schemeClr val="tx2"/>
                </a:solidFill>
                <a:latin typeface="Calibri"/>
                <a:cs typeface="Calibri"/>
              </a:rPr>
              <a:t>Hyödynnä asiakasviestinnässä  tuuppaamista: helpota, houkuttele, hyödynnä sosiaalista haluttavuutta, muistuta oikealla hetkellä ja </a:t>
            </a:r>
            <a:br>
              <a:rPr lang="fi-FI" sz="140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fi-FI" sz="1400">
                <a:solidFill>
                  <a:schemeClr val="tx2"/>
                </a:solidFill>
                <a:latin typeface="Calibri"/>
                <a:cs typeface="Calibri"/>
              </a:rPr>
              <a:t>sitouta eri tavoin. </a:t>
            </a:r>
            <a:r>
              <a:rPr lang="en-GB" sz="1600">
                <a:solidFill>
                  <a:schemeClr val="tx2"/>
                </a:solidFill>
                <a:latin typeface="Calibri"/>
                <a:cs typeface="Calibri"/>
              </a:rPr>
              <a:t> </a:t>
            </a:r>
            <a:endParaRPr lang="fi-FI" sz="140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D46D145-B221-61CC-B8F8-E56D87FF4909}"/>
              </a:ext>
            </a:extLst>
          </p:cNvPr>
          <p:cNvSpPr txBox="1"/>
          <p:nvPr/>
        </p:nvSpPr>
        <p:spPr>
          <a:xfrm>
            <a:off x="4941130" y="2181721"/>
            <a:ext cx="6590780" cy="319318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lvl="1" indent="0">
              <a:buNone/>
            </a:pP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7.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Asiakkaat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mukaan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ideoimaan</a:t>
            </a:r>
            <a:endParaRPr lang="en-GB" sz="2000" b="1">
              <a:solidFill>
                <a:schemeClr val="tx2"/>
              </a:solidFill>
              <a:latin typeface="Century Gothic" panose="020B0502020202020204" pitchFamily="34" charset="0"/>
              <a:ea typeface="Calibri"/>
              <a:cs typeface="Calibri" panose="020F0502020204030204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ea typeface="Calibri"/>
                <a:cs typeface="Calibri" panose="020F0502020204030204"/>
              </a:rPr>
              <a:t>Pyytäkää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asiakkailta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ideoita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lautashävikin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vähentämiseksi</a:t>
            </a:r>
            <a:r>
              <a:rPr lang="en-GB" sz="1500">
                <a:ea typeface="Calibri"/>
                <a:cs typeface="Calibri" panose="020F0502020204030204"/>
              </a:rPr>
              <a:t>. </a:t>
            </a:r>
            <a:r>
              <a:rPr lang="en-GB" sz="1500" err="1">
                <a:ea typeface="Calibri"/>
                <a:cs typeface="Calibri" panose="020F0502020204030204"/>
              </a:rPr>
              <a:t>Asiakkaita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voi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houkutella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ideoimaan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kun</a:t>
            </a:r>
            <a:r>
              <a:rPr lang="en-GB" sz="1500">
                <a:ea typeface="Calibri"/>
                <a:cs typeface="Calibri" panose="020F0502020204030204"/>
              </a:rPr>
              <a:t> he </a:t>
            </a:r>
            <a:r>
              <a:rPr lang="en-GB" sz="1500" err="1">
                <a:ea typeface="Calibri"/>
                <a:cs typeface="Calibri" panose="020F0502020204030204"/>
              </a:rPr>
              <a:t>tulevat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syömään</a:t>
            </a:r>
            <a:r>
              <a:rPr lang="en-GB" sz="1500">
                <a:ea typeface="Calibri"/>
                <a:cs typeface="Calibri" panose="020F0502020204030204"/>
              </a:rPr>
              <a:t>, </a:t>
            </a:r>
            <a:r>
              <a:rPr lang="en-GB" sz="1500" err="1">
                <a:ea typeface="Calibri"/>
                <a:cs typeface="Calibri" panose="020F0502020204030204"/>
              </a:rPr>
              <a:t>jolloin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hävikin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vähentäminen</a:t>
            </a:r>
            <a:r>
              <a:rPr lang="en-GB" sz="1500">
                <a:ea typeface="Calibri"/>
                <a:cs typeface="Calibri" panose="020F0502020204030204"/>
              </a:rPr>
              <a:t> on </a:t>
            </a:r>
            <a:r>
              <a:rPr lang="en-GB" sz="1500" err="1">
                <a:ea typeface="Calibri"/>
                <a:cs typeface="Calibri" panose="020F0502020204030204"/>
              </a:rPr>
              <a:t>mielessä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ruokailun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aikana</a:t>
            </a:r>
            <a:r>
              <a:rPr lang="en-GB" sz="1500">
                <a:ea typeface="Calibri"/>
                <a:cs typeface="Calibri" panose="020F0502020204030204"/>
              </a:rPr>
              <a:t>. </a:t>
            </a:r>
          </a:p>
          <a:p>
            <a:pPr marL="284400">
              <a:spcBef>
                <a:spcPts val="600"/>
              </a:spcBef>
            </a:pPr>
            <a:r>
              <a:rPr lang="en-GB" sz="1200" err="1">
                <a:ea typeface="Calibri"/>
                <a:cs typeface="Calibri" panose="020F0502020204030204"/>
              </a:rPr>
              <a:t>Esimerkit</a:t>
            </a:r>
            <a:r>
              <a:rPr lang="en-GB" sz="1200">
                <a:ea typeface="Calibri"/>
                <a:cs typeface="Calibri" panose="020F0502020204030204"/>
              </a:rPr>
              <a:t> : </a:t>
            </a:r>
            <a:r>
              <a:rPr lang="en-GB" sz="1200" err="1">
                <a:ea typeface="Calibri"/>
                <a:cs typeface="Calibri" panose="020F0502020204030204"/>
                <a:hlinkClick r:id="rId2" action="ppaction://hlinksldjump"/>
              </a:rPr>
              <a:t>Tehtävä</a:t>
            </a:r>
            <a:r>
              <a:rPr lang="en-GB" sz="1200">
                <a:ea typeface="Calibri"/>
                <a:cs typeface="Calibri" panose="020F0502020204030204"/>
                <a:hlinkClick r:id="rId2" action="ppaction://hlinksldjump"/>
              </a:rPr>
              <a:t>- </a:t>
            </a:r>
            <a:r>
              <a:rPr lang="en-GB" sz="1200" err="1">
                <a:ea typeface="Calibri"/>
                <a:cs typeface="Calibri" panose="020F0502020204030204"/>
                <a:hlinkClick r:id="rId2" action="ppaction://hlinksldjump"/>
              </a:rPr>
              <a:t>ja</a:t>
            </a:r>
            <a:r>
              <a:rPr lang="en-GB" sz="1200">
                <a:ea typeface="Calibri"/>
                <a:cs typeface="Calibri" panose="020F0502020204030204"/>
                <a:hlinkClick r:id="rId2" action="ppaction://hlinksldjump"/>
              </a:rPr>
              <a:t> </a:t>
            </a:r>
            <a:r>
              <a:rPr lang="en-GB" sz="1200" err="1">
                <a:ea typeface="Calibri"/>
                <a:cs typeface="Calibri" panose="020F0502020204030204"/>
                <a:hlinkClick r:id="rId2" action="ppaction://hlinksldjump"/>
              </a:rPr>
              <a:t>Ideakortit</a:t>
            </a:r>
            <a:r>
              <a:rPr lang="en-GB" sz="1200">
                <a:ea typeface="Calibri"/>
                <a:cs typeface="Calibri" panose="020F0502020204030204"/>
              </a:rPr>
              <a:t>; </a:t>
            </a:r>
            <a:r>
              <a:rPr lang="en-GB" sz="1200" err="1">
                <a:ea typeface="Calibri"/>
                <a:cs typeface="Calibri" panose="020F0502020204030204"/>
                <a:hlinkClick r:id="rId3" action="ppaction://hlinksldjump"/>
              </a:rPr>
              <a:t>Hävikkipuuhaa</a:t>
            </a:r>
            <a:r>
              <a:rPr lang="en-GB" sz="1200">
                <a:ea typeface="Calibri"/>
                <a:cs typeface="Calibri" panose="020F0502020204030204"/>
                <a:hlinkClick r:id="rId3" action="ppaction://hlinksldjump"/>
              </a:rPr>
              <a:t> </a:t>
            </a:r>
            <a:r>
              <a:rPr lang="en-GB" sz="1200" err="1">
                <a:ea typeface="Calibri"/>
                <a:cs typeface="Calibri" panose="020F0502020204030204"/>
                <a:hlinkClick r:id="rId3" action="ppaction://hlinksldjump"/>
              </a:rPr>
              <a:t>lapsiasiakkaiden</a:t>
            </a:r>
            <a:r>
              <a:rPr lang="en-GB" sz="1200">
                <a:ea typeface="Calibri"/>
                <a:cs typeface="Calibri" panose="020F0502020204030204"/>
                <a:hlinkClick r:id="rId3" action="ppaction://hlinksldjump"/>
              </a:rPr>
              <a:t> </a:t>
            </a:r>
            <a:r>
              <a:rPr lang="en-GB" sz="1200" err="1">
                <a:ea typeface="Calibri"/>
                <a:cs typeface="Calibri" panose="020F0502020204030204"/>
                <a:hlinkClick r:id="rId3" action="ppaction://hlinksldjump"/>
              </a:rPr>
              <a:t>osallistamisestalle</a:t>
            </a:r>
            <a:endParaRPr lang="en-GB" sz="1200">
              <a:ea typeface="Calibri"/>
              <a:cs typeface="Calibri" panose="020F0502020204030204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ea typeface="Calibri"/>
                <a:cs typeface="Calibri" panose="020F0502020204030204"/>
              </a:rPr>
              <a:t>Asiakkaita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voi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rekrytoida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myös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aika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ajoin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järjestettävään</a:t>
            </a:r>
            <a:r>
              <a:rPr lang="en-GB" sz="1500">
                <a:ea typeface="Calibri"/>
                <a:cs typeface="Calibri" panose="020F0502020204030204"/>
              </a:rPr>
              <a:t> </a:t>
            </a:r>
            <a:r>
              <a:rPr lang="en-GB" sz="1500" err="1">
                <a:ea typeface="Calibri"/>
                <a:cs typeface="Calibri" panose="020F0502020204030204"/>
              </a:rPr>
              <a:t>ideointityöpajaan</a:t>
            </a:r>
            <a:r>
              <a:rPr lang="en-GB" sz="1500">
                <a:ea typeface="Calibri"/>
                <a:cs typeface="Calibri" panose="020F0502020204030204"/>
              </a:rPr>
              <a:t>. </a:t>
            </a:r>
            <a:endParaRPr lang="en-GB" sz="1500">
              <a:solidFill>
                <a:srgbClr val="00B050"/>
              </a:solidFill>
              <a:ea typeface="Calibri"/>
              <a:cs typeface="Calibri" panose="020F0502020204030204"/>
            </a:endParaRPr>
          </a:p>
          <a:p>
            <a:pPr marL="0" lvl="1" indent="0">
              <a:spcBef>
                <a:spcPts val="1500"/>
              </a:spcBef>
              <a:buNone/>
            </a:pP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8.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Viesti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asiakkaille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tehokkaasti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ja</a:t>
            </a:r>
            <a:r>
              <a:rPr lang="en-GB" sz="2000" b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 </a:t>
            </a:r>
            <a:r>
              <a:rPr lang="en-GB" sz="2000" b="1" err="1">
                <a:solidFill>
                  <a:schemeClr val="tx2"/>
                </a:solidFill>
                <a:latin typeface="Century Gothic" panose="020B0502020202020204" pitchFamily="34" charset="0"/>
                <a:ea typeface="Calibri"/>
                <a:cs typeface="Calibri" panose="020F0502020204030204"/>
              </a:rPr>
              <a:t>oikea-aikaisesti</a:t>
            </a:r>
            <a:endParaRPr lang="en-GB" sz="2000" b="1">
              <a:solidFill>
                <a:schemeClr val="tx2"/>
              </a:solidFill>
              <a:latin typeface="Century Gothic" panose="020B0502020202020204" pitchFamily="34" charset="0"/>
              <a:ea typeface="Calibri"/>
              <a:cs typeface="Calibri" panose="020F0502020204030204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600" err="1">
                <a:ea typeface="Calibri"/>
                <a:cs typeface="Calibri" panose="020F0502020204030204"/>
              </a:rPr>
              <a:t>Viesti</a:t>
            </a:r>
            <a:r>
              <a:rPr lang="en-GB" sz="1600">
                <a:ea typeface="Calibri"/>
                <a:cs typeface="Calibri" panose="020F0502020204030204"/>
              </a:rPr>
              <a:t> </a:t>
            </a:r>
            <a:r>
              <a:rPr lang="en-GB" sz="1600" err="1">
                <a:ea typeface="Calibri"/>
                <a:cs typeface="Calibri" panose="020F0502020204030204"/>
              </a:rPr>
              <a:t>oikea-aikaisesti</a:t>
            </a:r>
            <a:r>
              <a:rPr lang="en-GB" sz="1600">
                <a:ea typeface="Calibri"/>
                <a:cs typeface="Calibri" panose="020F0502020204030204"/>
              </a:rPr>
              <a:t>, </a:t>
            </a:r>
            <a:r>
              <a:rPr lang="en-GB" sz="1600" err="1">
                <a:ea typeface="Calibri"/>
                <a:cs typeface="Calibri" panose="020F0502020204030204"/>
              </a:rPr>
              <a:t>houkuttelevasti</a:t>
            </a:r>
            <a:r>
              <a:rPr lang="en-GB" sz="1600">
                <a:ea typeface="Calibri"/>
                <a:cs typeface="Calibri" panose="020F0502020204030204"/>
              </a:rPr>
              <a:t> </a:t>
            </a:r>
            <a:r>
              <a:rPr lang="en-GB" sz="1600" err="1">
                <a:ea typeface="Calibri"/>
                <a:cs typeface="Calibri" panose="020F0502020204030204"/>
              </a:rPr>
              <a:t>ja</a:t>
            </a:r>
            <a:r>
              <a:rPr lang="en-GB" sz="1600">
                <a:ea typeface="Calibri"/>
                <a:cs typeface="Calibri" panose="020F0502020204030204"/>
              </a:rPr>
              <a:t> </a:t>
            </a:r>
            <a:r>
              <a:rPr lang="en-GB" sz="1600" err="1">
                <a:ea typeface="Calibri"/>
                <a:cs typeface="Calibri" panose="020F0502020204030204"/>
              </a:rPr>
              <a:t>hyödynnä</a:t>
            </a:r>
            <a:r>
              <a:rPr lang="en-GB" sz="1600">
                <a:ea typeface="Calibri"/>
                <a:cs typeface="Calibri" panose="020F0502020204030204"/>
              </a:rPr>
              <a:t> </a:t>
            </a:r>
            <a:r>
              <a:rPr lang="en-GB" sz="1600" err="1">
                <a:ea typeface="Calibri"/>
                <a:cs typeface="Calibri" panose="020F0502020204030204"/>
              </a:rPr>
              <a:t>sosiaalista</a:t>
            </a:r>
            <a:r>
              <a:rPr lang="en-GB" sz="1600">
                <a:ea typeface="Calibri"/>
                <a:cs typeface="Calibri" panose="020F0502020204030204"/>
              </a:rPr>
              <a:t> </a:t>
            </a:r>
            <a:r>
              <a:rPr lang="en-GB" sz="1600" err="1">
                <a:ea typeface="Calibri"/>
                <a:cs typeface="Calibri" panose="020F0502020204030204"/>
              </a:rPr>
              <a:t>haluttavuutta</a:t>
            </a:r>
            <a:r>
              <a:rPr lang="en-GB" sz="1600">
                <a:ea typeface="Calibri"/>
                <a:cs typeface="Calibri" panose="020F0502020204030204"/>
              </a:rPr>
              <a:t>.  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600">
                <a:ea typeface="Calibri"/>
                <a:cs typeface="Calibri" panose="020F0502020204030204"/>
              </a:rPr>
              <a:t>Tee </a:t>
            </a:r>
            <a:r>
              <a:rPr lang="en-GB" sz="1600" err="1">
                <a:ea typeface="Calibri"/>
                <a:cs typeface="Calibri" panose="020F0502020204030204"/>
              </a:rPr>
              <a:t>lautashävikin</a:t>
            </a:r>
            <a:r>
              <a:rPr lang="en-GB" sz="1600">
                <a:ea typeface="Calibri"/>
                <a:cs typeface="Calibri" panose="020F0502020204030204"/>
              </a:rPr>
              <a:t> </a:t>
            </a:r>
            <a:r>
              <a:rPr lang="en-GB" sz="1600" err="1">
                <a:ea typeface="Calibri"/>
                <a:cs typeface="Calibri" panose="020F0502020204030204"/>
              </a:rPr>
              <a:t>vähentämisestä</a:t>
            </a:r>
            <a:r>
              <a:rPr lang="en-GB" sz="1600">
                <a:ea typeface="Calibri"/>
                <a:cs typeface="Calibri" panose="020F0502020204030204"/>
              </a:rPr>
              <a:t> </a:t>
            </a:r>
            <a:r>
              <a:rPr lang="en-GB" sz="1600" err="1">
                <a:ea typeface="Calibri"/>
                <a:cs typeface="Calibri" panose="020F0502020204030204"/>
              </a:rPr>
              <a:t>asiakkaalle</a:t>
            </a:r>
            <a:r>
              <a:rPr lang="en-GB" sz="1600">
                <a:ea typeface="Calibri"/>
                <a:cs typeface="Calibri" panose="020F0502020204030204"/>
              </a:rPr>
              <a:t> </a:t>
            </a:r>
            <a:r>
              <a:rPr lang="en-GB" sz="1600" err="1">
                <a:ea typeface="Calibri"/>
                <a:cs typeface="Calibri" panose="020F0502020204030204"/>
              </a:rPr>
              <a:t>helppoa</a:t>
            </a:r>
            <a:r>
              <a:rPr lang="en-GB" sz="1600">
                <a:ea typeface="Calibri"/>
                <a:cs typeface="Calibri" panose="020F0502020204030204"/>
              </a:rPr>
              <a:t>!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36147877-20AD-D0F7-5CD7-381261FFEC69}"/>
              </a:ext>
            </a:extLst>
          </p:cNvPr>
          <p:cNvCxnSpPr>
            <a:cxnSpLocks/>
          </p:cNvCxnSpPr>
          <p:nvPr/>
        </p:nvCxnSpPr>
        <p:spPr>
          <a:xfrm>
            <a:off x="4533259" y="2181721"/>
            <a:ext cx="0" cy="3816429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 4">
            <a:extLst>
              <a:ext uri="{FF2B5EF4-FFF2-40B4-BE49-F238E27FC236}">
                <a16:creationId xmlns:a16="http://schemas.microsoft.com/office/drawing/2014/main" id="{73EC1E69-E135-2FE3-B812-F03E10D2F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8774" y="461122"/>
            <a:ext cx="962531" cy="9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9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gen 21">
      <a:dk1>
        <a:srgbClr val="000000"/>
      </a:dk1>
      <a:lt1>
        <a:srgbClr val="FFFFFF"/>
      </a:lt1>
      <a:dk2>
        <a:srgbClr val="006633"/>
      </a:dk2>
      <a:lt2>
        <a:srgbClr val="F3EBDC"/>
      </a:lt2>
      <a:accent1>
        <a:srgbClr val="006633"/>
      </a:accent1>
      <a:accent2>
        <a:srgbClr val="50B163"/>
      </a:accent2>
      <a:accent3>
        <a:srgbClr val="F7AA55"/>
      </a:accent3>
      <a:accent4>
        <a:srgbClr val="EF8783"/>
      </a:accent4>
      <a:accent5>
        <a:srgbClr val="9383BD"/>
      </a:accent5>
      <a:accent6>
        <a:srgbClr val="3AB7C8"/>
      </a:accent6>
      <a:hlink>
        <a:srgbClr val="50B163"/>
      </a:hlink>
      <a:folHlink>
        <a:srgbClr val="0066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fca4819-9bf0-49a9-9696-9928fd959a43">
      <UserInfo>
        <DisplayName/>
        <AccountId xsi:nil="true"/>
        <AccountType/>
      </UserInfo>
    </SharedWithUsers>
    <TaxCatchAll xmlns="4fca4819-9bf0-49a9-9696-9928fd959a43" xsi:nil="true"/>
    <lcf76f155ced4ddcb4097134ff3c332f xmlns="04fc7d54-9f1a-4b2f-97a8-8368b57ba8a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65FDED468B854EA8FEF1A8D5D6B766" ma:contentTypeVersion="14" ma:contentTypeDescription="Create a new document." ma:contentTypeScope="" ma:versionID="66bd1619b49d77194aad8efdff9b168a">
  <xsd:schema xmlns:xsd="http://www.w3.org/2001/XMLSchema" xmlns:xs="http://www.w3.org/2001/XMLSchema" xmlns:p="http://schemas.microsoft.com/office/2006/metadata/properties" xmlns:ns2="04fc7d54-9f1a-4b2f-97a8-8368b57ba8ac" xmlns:ns3="4fca4819-9bf0-49a9-9696-9928fd959a43" targetNamespace="http://schemas.microsoft.com/office/2006/metadata/properties" ma:root="true" ma:fieldsID="f9f634ff9d20cf9960253156499e2cff" ns2:_="" ns3:_="">
    <xsd:import namespace="04fc7d54-9f1a-4b2f-97a8-8368b57ba8ac"/>
    <xsd:import namespace="4fca4819-9bf0-49a9-9696-9928fd959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c7d54-9f1a-4b2f-97a8-8368b57ba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55be32d-aab9-448e-afe6-e266ef414b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a4819-9bf0-49a9-9696-9928fd959a4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a097616-9ab1-4d29-85f6-27ec0ac8351b}" ma:internalName="TaxCatchAll" ma:showField="CatchAllData" ma:web="4fca4819-9bf0-49a9-9696-9928fd959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B7025C-81F5-46D1-95FB-3D908ADA5F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A462AC-2CEC-4A88-BBF4-236C188A8F18}">
  <ds:schemaRefs>
    <ds:schemaRef ds:uri="4fca4819-9bf0-49a9-9696-9928fd959a43"/>
    <ds:schemaRef ds:uri="http://www.w3.org/XML/1998/namespace"/>
    <ds:schemaRef ds:uri="04fc7d54-9f1a-4b2f-97a8-8368b57ba8ac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3D4034-7DD3-4E1B-A980-539752F509A8}">
  <ds:schemaRefs>
    <ds:schemaRef ds:uri="04fc7d54-9f1a-4b2f-97a8-8368b57ba8ac"/>
    <ds:schemaRef ds:uri="4fca4819-9bf0-49a9-9696-9928fd959a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2675</Words>
  <Application>Microsoft Macintosh PowerPoint</Application>
  <PresentationFormat>Widescreen</PresentationFormat>
  <Paragraphs>295</Paragraphs>
  <Slides>25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Century Gothic</vt:lpstr>
      <vt:lpstr>Courier New</vt:lpstr>
      <vt:lpstr>Segoe UI</vt:lpstr>
      <vt:lpstr>Office Theme</vt:lpstr>
      <vt:lpstr>Jatkuvan parantamisen toimintamalli ruokahävikin vähentämiseksi ravintoloissa</vt:lpstr>
      <vt:lpstr>Mitä ja miksi?</vt:lpstr>
      <vt:lpstr>Miten sitä voi hyödyntää? </vt:lpstr>
      <vt:lpstr>Sisältö?</vt:lpstr>
      <vt:lpstr>Jatkuvan parantamisen toimintamalli</vt:lpstr>
      <vt:lpstr>Tunnista: tilanteen analyysi</vt:lpstr>
      <vt:lpstr>Kokeile: ideat ja kokeilut</vt:lpstr>
      <vt:lpstr>Kehitä:  systematisoi ja vahvista</vt:lpstr>
      <vt:lpstr>Levitä: lisää vaikuttavuutta asiakkaiden kanssa</vt:lpstr>
      <vt:lpstr>Canvas-työskentely</vt:lpstr>
      <vt:lpstr>PowerPoint Presentation</vt:lpstr>
      <vt:lpstr>Tuuppaminen ideoinnin tukena</vt:lpstr>
      <vt:lpstr>PowerPoint Presentation</vt:lpstr>
      <vt:lpstr>PowerPoint Presentation</vt:lpstr>
      <vt:lpstr>PowerPoint Presentation</vt:lpstr>
      <vt:lpstr>PowerPoint Presentation</vt:lpstr>
      <vt:lpstr>Mittaaminen on kehittämisen A ja 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Tämä dokumentti on saatavilla Vaasan yliopiston sivustolla: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Toimintamalli vaiheet – työvälineet - ajattelutapa</dc:title>
  <dc:creator>Arja Kuusisto</dc:creator>
  <cp:lastModifiedBy>Arja Kuusisto</cp:lastModifiedBy>
  <cp:revision>5</cp:revision>
  <cp:lastPrinted>2024-04-02T14:21:56Z</cp:lastPrinted>
  <dcterms:created xsi:type="dcterms:W3CDTF">2024-02-06T09:20:26Z</dcterms:created>
  <dcterms:modified xsi:type="dcterms:W3CDTF">2025-05-08T11:31:46Z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0x010100FE65FDED468B854EA8FEF1A8D5D6B766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