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embeddings/oleObject1.bin" ContentType="application/vnd.openxmlformats-officedocument.oleObject"/>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embeddings/oleObject2.bin" ContentType="application/vnd.openxmlformats-officedocument.oleObject"/>
  <Override PartName="/ppt/tags/tag4.xml" ContentType="application/vnd.openxmlformats-officedocument.presentationml.tags+xml"/>
  <Override PartName="/ppt/notesSlides/notesSlide2.xml" ContentType="application/vnd.openxmlformats-officedocument.presentationml.notesSlide+xml"/>
  <Override PartName="/ppt/embeddings/oleObject3.bin" ContentType="application/vnd.openxmlformats-officedocument.oleObject"/>
  <Override PartName="/ppt/tags/tag5.xml" ContentType="application/vnd.openxmlformats-officedocument.presentationml.tags+xml"/>
  <Override PartName="/ppt/notesSlides/notesSlide3.xml" ContentType="application/vnd.openxmlformats-officedocument.presentationml.notesSlide+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sldIdLst>
    <p:sldId id="1979" r:id="rId3"/>
    <p:sldId id="1793" r:id="rId4"/>
    <p:sldId id="1795" r:id="rId5"/>
    <p:sldId id="1996" r:id="rId6"/>
    <p:sldId id="1995" r:id="rId7"/>
    <p:sldId id="1997" r:id="rId8"/>
    <p:sldId id="1975"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4D0"/>
    <a:srgbClr val="C6FF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7689" autoAdjust="0"/>
  </p:normalViewPr>
  <p:slideViewPr>
    <p:cSldViewPr snapToGrid="0">
      <p:cViewPr varScale="1">
        <p:scale>
          <a:sx n="117" d="100"/>
          <a:sy n="117" d="100"/>
        </p:scale>
        <p:origin x="-128" y="-5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C5E6F-D4AB-4B64-B8E4-3E6B75AFFBC7}" type="datetimeFigureOut">
              <a:rPr lang="fi-FI" smtClean="0"/>
              <a:t>23/11/21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C7374-49D2-4636-B534-37120162D648}" type="slidenum">
              <a:rPr lang="fi-FI" smtClean="0"/>
              <a:t>‹#›</a:t>
            </a:fld>
            <a:endParaRPr lang="fi-FI"/>
          </a:p>
        </p:txBody>
      </p:sp>
    </p:spTree>
    <p:extLst>
      <p:ext uri="{BB962C8B-B14F-4D97-AF65-F5344CB8AC3E}">
        <p14:creationId xmlns:p14="http://schemas.microsoft.com/office/powerpoint/2010/main" val="1496993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403610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159218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156790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xml"/><Relationship Id="rId4" Type="http://schemas.openxmlformats.org/officeDocument/2006/relationships/slideMaster" Target="../slideMasters/slideMaster1.xml"/><Relationship Id="rId5" Type="http://schemas.openxmlformats.org/officeDocument/2006/relationships/oleObject" Target="../embeddings/oleObject1.bin"/><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F6BB09-8E5A-420E-91DA-112B9FBD5C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 xmlns:a16="http://schemas.microsoft.com/office/drawing/2014/main" id="{8DB98FAB-EB75-4B40-886D-9D8D8DCA7D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 xmlns:a16="http://schemas.microsoft.com/office/drawing/2014/main" id="{AD3BB6A3-73DA-454A-9374-D2CDDF8D4603}"/>
              </a:ext>
            </a:extLst>
          </p:cNvPr>
          <p:cNvSpPr>
            <a:spLocks noGrp="1"/>
          </p:cNvSpPr>
          <p:nvPr>
            <p:ph type="dt" sz="half" idx="10"/>
          </p:nvPr>
        </p:nvSpPr>
        <p:spPr/>
        <p:txBody>
          <a:bodyPr/>
          <a:lstStyle/>
          <a:p>
            <a:fld id="{DD0D5242-33B8-4900-806A-958026A88419}" type="datetime1">
              <a:rPr lang="fi-FI" smtClean="0"/>
              <a:t>23/11/21</a:t>
            </a:fld>
            <a:endParaRPr lang="fi-FI"/>
          </a:p>
        </p:txBody>
      </p:sp>
      <p:sp>
        <p:nvSpPr>
          <p:cNvPr id="5" name="Footer Placeholder 4">
            <a:extLst>
              <a:ext uri="{FF2B5EF4-FFF2-40B4-BE49-F238E27FC236}">
                <a16:creationId xmlns="" xmlns:a16="http://schemas.microsoft.com/office/drawing/2014/main" id="{B08CC16B-A538-47B1-A912-A36148478147}"/>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ACB82EEA-D335-4AD4-827F-51C66AE99720}"/>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137624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77B423-6A0A-4974-AAFE-0243105820A7}"/>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 xmlns:a16="http://schemas.microsoft.com/office/drawing/2014/main" id="{BDE39CE9-FA2A-4561-94BE-37915A79B8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65FC2AC7-4CDD-48A8-A9A4-69CF4531E916}"/>
              </a:ext>
            </a:extLst>
          </p:cNvPr>
          <p:cNvSpPr>
            <a:spLocks noGrp="1"/>
          </p:cNvSpPr>
          <p:nvPr>
            <p:ph type="dt" sz="half" idx="10"/>
          </p:nvPr>
        </p:nvSpPr>
        <p:spPr/>
        <p:txBody>
          <a:bodyPr/>
          <a:lstStyle/>
          <a:p>
            <a:fld id="{850D4724-9162-4A8E-B018-8D2049501168}" type="datetime1">
              <a:rPr lang="fi-FI" smtClean="0"/>
              <a:t>23/11/21</a:t>
            </a:fld>
            <a:endParaRPr lang="fi-FI"/>
          </a:p>
        </p:txBody>
      </p:sp>
      <p:sp>
        <p:nvSpPr>
          <p:cNvPr id="5" name="Footer Placeholder 4">
            <a:extLst>
              <a:ext uri="{FF2B5EF4-FFF2-40B4-BE49-F238E27FC236}">
                <a16:creationId xmlns="" xmlns:a16="http://schemas.microsoft.com/office/drawing/2014/main" id="{1AC52B72-E199-441B-BB2A-1053DED95E9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7EF4CE2F-59CE-4DAA-8DF6-09E03AE54655}"/>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233762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85D8B03-368B-4838-BCE2-6F52D88D51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 xmlns:a16="http://schemas.microsoft.com/office/drawing/2014/main" id="{4A3E57D8-2653-43F5-9028-B22453B3C1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E09DBA2A-6102-46CD-A956-0DB92277C4C8}"/>
              </a:ext>
            </a:extLst>
          </p:cNvPr>
          <p:cNvSpPr>
            <a:spLocks noGrp="1"/>
          </p:cNvSpPr>
          <p:nvPr>
            <p:ph type="dt" sz="half" idx="10"/>
          </p:nvPr>
        </p:nvSpPr>
        <p:spPr/>
        <p:txBody>
          <a:bodyPr/>
          <a:lstStyle/>
          <a:p>
            <a:fld id="{C4B0050E-F2E3-4E91-AA1A-A9B32F0E95E8}" type="datetime1">
              <a:rPr lang="fi-FI" smtClean="0"/>
              <a:t>23/11/21</a:t>
            </a:fld>
            <a:endParaRPr lang="fi-FI"/>
          </a:p>
        </p:txBody>
      </p:sp>
      <p:sp>
        <p:nvSpPr>
          <p:cNvPr id="5" name="Footer Placeholder 4">
            <a:extLst>
              <a:ext uri="{FF2B5EF4-FFF2-40B4-BE49-F238E27FC236}">
                <a16:creationId xmlns="" xmlns:a16="http://schemas.microsoft.com/office/drawing/2014/main" id="{1A98B7B7-6350-4AD4-92DB-3647B1AB096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97DABD75-E281-49ED-93E6-16CFCC19114A}"/>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1083310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 Title and Content - 1 Text Box">
    <p:spTree>
      <p:nvGrpSpPr>
        <p:cNvPr id="1" name=""/>
        <p:cNvGrpSpPr/>
        <p:nvPr/>
      </p:nvGrpSpPr>
      <p:grpSpPr>
        <a:xfrm>
          <a:off x="0" y="0"/>
          <a:ext cx="0" cy="0"/>
          <a:chOff x="0" y="0"/>
          <a:chExt cx="0" cy="0"/>
        </a:xfrm>
      </p:grpSpPr>
      <p:graphicFrame>
        <p:nvGraphicFramePr>
          <p:cNvPr id="4" name="Object 3" hidden="1">
            <a:extLst>
              <a:ext uri="{FF2B5EF4-FFF2-40B4-BE49-F238E27FC236}">
                <a16:creationId xmlns="" xmlns:a16="http://schemas.microsoft.com/office/drawing/2014/main" id="{BFFDEDE2-612E-44BA-97AF-BE2800D0205E}"/>
              </a:ext>
            </a:extLst>
          </p:cNvPr>
          <p:cNvGraphicFramePr>
            <a:graphicFrameLocks noChangeAspect="1"/>
          </p:cNvGraphicFramePr>
          <p:nvPr userDrawn="1">
            <p:custDataLst>
              <p:tags r:id="rId2"/>
            </p:custDataLst>
            <p:extLst>
              <p:ext uri="{D42A27DB-BD31-4B8C-83A1-F6EECF244321}">
                <p14:modId xmlns:p14="http://schemas.microsoft.com/office/powerpoint/2010/main" val="24409616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8" name="think-cell Slide" r:id="rId5" imgW="344" imgH="344" progId="TCLayout.ActiveDocument.1">
                  <p:embed/>
                </p:oleObj>
              </mc:Choice>
              <mc:Fallback>
                <p:oleObj name="think-cell Slide" r:id="rId5" imgW="344" imgH="344" progId="TCLayout.ActiveDocument.1">
                  <p:embed/>
                  <p:pic>
                    <p:nvPicPr>
                      <p:cNvPr id="4" name="Object 3" hidden="1">
                        <a:extLst>
                          <a:ext uri="{FF2B5EF4-FFF2-40B4-BE49-F238E27FC236}">
                            <a16:creationId xmlns="" xmlns:a16="http://schemas.microsoft.com/office/drawing/2014/main" id="{BFFDEDE2-612E-44BA-97AF-BE2800D020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 xmlns:a16="http://schemas.microsoft.com/office/drawing/2014/main" id="{3ADB49A0-8B85-4CDE-8262-9211F1AFE277}"/>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7" name="Rectangle 6">
            <a:extLst>
              <a:ext uri="{FF2B5EF4-FFF2-40B4-BE49-F238E27FC236}">
                <a16:creationId xmlns="" xmlns:a16="http://schemas.microsoft.com/office/drawing/2014/main" id="{419E2C0F-B4B8-4E94-A037-1BEEC54B1D87}"/>
              </a:ext>
            </a:extLst>
          </p:cNvPr>
          <p:cNvSpPr/>
          <p:nvPr userDrawn="1"/>
        </p:nvSpPr>
        <p:spPr>
          <a:xfrm>
            <a:off x="256034" y="265177"/>
            <a:ext cx="11683049" cy="6332433"/>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a:extLst>
              <a:ext uri="{FF2B5EF4-FFF2-40B4-BE49-F238E27FC236}">
                <a16:creationId xmlns="" xmlns:a16="http://schemas.microsoft.com/office/drawing/2014/main" id="{1AEA9136-1274-43DF-B8AE-AFDE43499174}"/>
              </a:ext>
            </a:extLst>
          </p:cNvPr>
          <p:cNvCxnSpPr/>
          <p:nvPr userDrawn="1"/>
        </p:nvCxnSpPr>
        <p:spPr>
          <a:xfrm>
            <a:off x="604435" y="1491544"/>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Placeholder 1">
            <a:extLst>
              <a:ext uri="{FF2B5EF4-FFF2-40B4-BE49-F238E27FC236}">
                <a16:creationId xmlns="" xmlns:a16="http://schemas.microsoft.com/office/drawing/2014/main" id="{231FB825-CF5F-4702-956D-6AA391FBC708}"/>
              </a:ext>
            </a:extLst>
          </p:cNvPr>
          <p:cNvSpPr>
            <a:spLocks noGrp="1"/>
          </p:cNvSpPr>
          <p:nvPr>
            <p:ph type="title"/>
          </p:nvPr>
        </p:nvSpPr>
        <p:spPr>
          <a:xfrm>
            <a:off x="514114" y="365126"/>
            <a:ext cx="11073049" cy="1091318"/>
          </a:xfrm>
          <a:prstGeom prst="rect">
            <a:avLst/>
          </a:prstGeom>
          <a:noFill/>
        </p:spPr>
        <p:txBody>
          <a:bodyPr vert="horz" lIns="91440" tIns="45720" rIns="91440" bIns="45720" rtlCol="0" anchor="ctr">
            <a:normAutofit/>
          </a:bodyPr>
          <a:lstStyle>
            <a:lvl1pPr>
              <a:defRPr sz="2400"/>
            </a:lvl1pPr>
          </a:lstStyle>
          <a:p>
            <a:r>
              <a:rPr lang="en-US" dirty="0"/>
              <a:t>Click to edit Master title style</a:t>
            </a:r>
          </a:p>
        </p:txBody>
      </p:sp>
      <p:sp>
        <p:nvSpPr>
          <p:cNvPr id="3" name="Text Placeholder 2">
            <a:extLst>
              <a:ext uri="{FF2B5EF4-FFF2-40B4-BE49-F238E27FC236}">
                <a16:creationId xmlns="" xmlns:a16="http://schemas.microsoft.com/office/drawing/2014/main" id="{996CB316-C6BA-4A71-BD69-5C792EC61E9C}"/>
              </a:ext>
            </a:extLst>
          </p:cNvPr>
          <p:cNvSpPr>
            <a:spLocks noGrp="1"/>
          </p:cNvSpPr>
          <p:nvPr>
            <p:ph type="body" sz="quarter" idx="10"/>
          </p:nvPr>
        </p:nvSpPr>
        <p:spPr>
          <a:xfrm>
            <a:off x="508001" y="1619830"/>
            <a:ext cx="11079163" cy="1696314"/>
          </a:xfrm>
        </p:spPr>
        <p:txBody>
          <a:bodyPr/>
          <a:lstStyle/>
          <a:p>
            <a:pPr lvl="0"/>
            <a:r>
              <a:rPr lang="en-US" dirty="0"/>
              <a:t>Click to edit Master text styles</a:t>
            </a:r>
          </a:p>
          <a:p>
            <a:pPr lvl="1"/>
            <a:r>
              <a:rPr lang="en-US" dirty="0"/>
              <a:t>Second level</a:t>
            </a:r>
          </a:p>
        </p:txBody>
      </p:sp>
      <p:sp>
        <p:nvSpPr>
          <p:cNvPr id="10" name="Slide Number Placeholder 1">
            <a:extLst>
              <a:ext uri="{FF2B5EF4-FFF2-40B4-BE49-F238E27FC236}">
                <a16:creationId xmlns="" xmlns:a16="http://schemas.microsoft.com/office/drawing/2014/main" id="{B93F75D9-C30E-4CA2-8807-34327E435FEE}"/>
              </a:ext>
            </a:extLst>
          </p:cNvPr>
          <p:cNvSpPr>
            <a:spLocks noGrp="1"/>
          </p:cNvSpPr>
          <p:nvPr>
            <p:ph type="sldNum" sz="quarter" idx="4"/>
          </p:nvPr>
        </p:nvSpPr>
        <p:spPr>
          <a:xfrm>
            <a:off x="9181195" y="6632714"/>
            <a:ext cx="2743200" cy="187565"/>
          </a:xfrm>
        </p:spPr>
        <p:txBody>
          <a:bodyPr tIns="0" rIns="0"/>
          <a:lstStyle/>
          <a:p>
            <a:fld id="{37F5C94B-8C55-478B-B509-BAE6A06B2E2A}" type="slidenum">
              <a:rPr lang="en-US" sz="1000" smtClean="0">
                <a:solidFill>
                  <a:srgbClr val="ADAFBB"/>
                </a:solidFill>
              </a:rPr>
              <a:pPr/>
              <a:t>‹#›</a:t>
            </a:fld>
            <a:endParaRPr lang="en-US" sz="1000" dirty="0">
              <a:solidFill>
                <a:srgbClr val="ADAFBB"/>
              </a:solidFill>
            </a:endParaRPr>
          </a:p>
        </p:txBody>
      </p:sp>
    </p:spTree>
    <p:extLst>
      <p:ext uri="{BB962C8B-B14F-4D97-AF65-F5344CB8AC3E}">
        <p14:creationId xmlns:p14="http://schemas.microsoft.com/office/powerpoint/2010/main" val="3832820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914400" y="1441652"/>
            <a:ext cx="103632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769205" y="3060000"/>
            <a:ext cx="864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5136000" y="4426838"/>
            <a:ext cx="1920000" cy="252000"/>
          </a:xfrm>
        </p:spPr>
        <p:txBody>
          <a:bodyPr/>
          <a:lstStyle>
            <a:lvl1pPr algn="ctr">
              <a:defRPr>
                <a:solidFill>
                  <a:schemeClr val="tx1"/>
                </a:solidFill>
              </a:defRPr>
            </a:lvl1pPr>
          </a:lstStyle>
          <a:p>
            <a:fld id="{8F33444C-BED5-4AB9-9B6E-3F408451FF63}" type="datetime1">
              <a:rPr lang="fi-FI" smtClean="0"/>
              <a:t>23/11/21</a:t>
            </a:fld>
            <a:endParaRPr lang="fi-FI" dirty="0"/>
          </a:p>
        </p:txBody>
      </p:sp>
      <p:sp>
        <p:nvSpPr>
          <p:cNvPr id="5" name="Alatunnisteen paikkamerkki 4"/>
          <p:cNvSpPr>
            <a:spLocks noGrp="1"/>
          </p:cNvSpPr>
          <p:nvPr>
            <p:ph type="ftr" sz="quarter" idx="11"/>
          </p:nvPr>
        </p:nvSpPr>
        <p:spPr>
          <a:xfrm>
            <a:off x="3696000" y="4138846"/>
            <a:ext cx="4800000" cy="252000"/>
          </a:xfrm>
        </p:spPr>
        <p:txBody>
          <a:bodyPr lIns="0"/>
          <a:lstStyle>
            <a:lvl1pPr algn="ctr">
              <a:defRPr>
                <a:solidFill>
                  <a:schemeClr val="tx1"/>
                </a:solidFill>
              </a:defRPr>
            </a:lvl1pPr>
          </a:lstStyle>
          <a:p>
            <a:endParaRPr lang="fi-FI" dirty="0"/>
          </a:p>
        </p:txBody>
      </p:sp>
      <p:sp>
        <p:nvSpPr>
          <p:cNvPr id="10" name="Kuvan paikkamerkki 18"/>
          <p:cNvSpPr>
            <a:spLocks noGrp="1"/>
          </p:cNvSpPr>
          <p:nvPr>
            <p:ph type="pic" sz="quarter" idx="12" hasCustomPrompt="1"/>
          </p:nvPr>
        </p:nvSpPr>
        <p:spPr>
          <a:xfrm>
            <a:off x="480000" y="5796001"/>
            <a:ext cx="1920000" cy="719137"/>
          </a:xfrm>
        </p:spPr>
        <p:txBody>
          <a:bodyPr/>
          <a:lstStyle>
            <a:lvl1pPr>
              <a:defRPr sz="1400">
                <a:solidFill>
                  <a:schemeClr val="tx1"/>
                </a:solidFill>
              </a:defRPr>
            </a:lvl1pPr>
          </a:lstStyle>
          <a:p>
            <a:r>
              <a:rPr lang="fi-FI" dirty="0"/>
              <a:t>logo</a:t>
            </a:r>
          </a:p>
        </p:txBody>
      </p:sp>
      <p:sp>
        <p:nvSpPr>
          <p:cNvPr id="12" name="Kuvan paikkamerkki 18"/>
          <p:cNvSpPr>
            <a:spLocks noGrp="1"/>
          </p:cNvSpPr>
          <p:nvPr>
            <p:ph type="pic" sz="quarter" idx="13" hasCustomPrompt="1"/>
          </p:nvPr>
        </p:nvSpPr>
        <p:spPr>
          <a:xfrm>
            <a:off x="2708443" y="5794991"/>
            <a:ext cx="1920000" cy="719137"/>
          </a:xfrm>
        </p:spPr>
        <p:txBody>
          <a:bodyPr/>
          <a:lstStyle>
            <a:lvl1pPr>
              <a:defRPr sz="1400">
                <a:solidFill>
                  <a:schemeClr val="tx1"/>
                </a:solidFill>
              </a:defRPr>
            </a:lvl1pPr>
          </a:lstStyle>
          <a:p>
            <a:r>
              <a:rPr lang="fi-FI" dirty="0"/>
              <a:t>logo</a:t>
            </a:r>
          </a:p>
        </p:txBody>
      </p:sp>
      <p:sp>
        <p:nvSpPr>
          <p:cNvPr id="13" name="Kuvan paikkamerkki 18"/>
          <p:cNvSpPr>
            <a:spLocks noGrp="1"/>
          </p:cNvSpPr>
          <p:nvPr>
            <p:ph type="pic" sz="quarter" idx="14" hasCustomPrompt="1"/>
          </p:nvPr>
        </p:nvSpPr>
        <p:spPr>
          <a:xfrm>
            <a:off x="4930507" y="5794991"/>
            <a:ext cx="1920000" cy="719137"/>
          </a:xfrm>
        </p:spPr>
        <p:txBody>
          <a:bodyPr/>
          <a:lstStyle>
            <a:lvl1pPr>
              <a:defRPr sz="1400">
                <a:solidFill>
                  <a:schemeClr val="tx1"/>
                </a:solidFill>
              </a:defRPr>
            </a:lvl1pPr>
          </a:lstStyle>
          <a:p>
            <a:r>
              <a:rPr lang="fi-FI" dirty="0"/>
              <a:t>logo</a:t>
            </a:r>
          </a:p>
        </p:txBody>
      </p:sp>
      <p:pic>
        <p:nvPicPr>
          <p:cNvPr id="14" name="Kuva 8"/>
          <p:cNvPicPr>
            <a:picLocks noChangeAspect="1"/>
          </p:cNvPicPr>
          <p:nvPr userDrawn="1"/>
        </p:nvPicPr>
        <p:blipFill>
          <a:blip r:embed="rId3" cstate="print"/>
          <a:stretch>
            <a:fillRect/>
          </a:stretch>
        </p:blipFill>
        <p:spPr>
          <a:xfrm>
            <a:off x="8630400" y="5842801"/>
            <a:ext cx="1627587" cy="864095"/>
          </a:xfrm>
          <a:prstGeom prst="rect">
            <a:avLst/>
          </a:prstGeom>
        </p:spPr>
      </p:pic>
      <p:pic>
        <p:nvPicPr>
          <p:cNvPr id="15" name="Picture 14"/>
          <p:cNvPicPr>
            <a:picLocks noChangeAspect="1"/>
          </p:cNvPicPr>
          <p:nvPr userDrawn="1"/>
        </p:nvPicPr>
        <p:blipFill>
          <a:blip r:embed="rId4" cstate="print"/>
          <a:stretch>
            <a:fillRect/>
          </a:stretch>
        </p:blipFill>
        <p:spPr>
          <a:xfrm>
            <a:off x="10400102" y="5580000"/>
            <a:ext cx="1437924" cy="1115001"/>
          </a:xfrm>
          <a:prstGeom prst="rect">
            <a:avLst/>
          </a:prstGeom>
        </p:spPr>
      </p:pic>
    </p:spTree>
    <p:extLst>
      <p:ext uri="{BB962C8B-B14F-4D97-AF65-F5344CB8AC3E}">
        <p14:creationId xmlns:p14="http://schemas.microsoft.com/office/powerpoint/2010/main" val="4169420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B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914400" y="1441652"/>
            <a:ext cx="103632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4" name="Päivämäärän paikkamerkki 3"/>
          <p:cNvSpPr>
            <a:spLocks noGrp="1"/>
          </p:cNvSpPr>
          <p:nvPr>
            <p:ph type="dt" sz="half" idx="10"/>
          </p:nvPr>
        </p:nvSpPr>
        <p:spPr>
          <a:xfrm>
            <a:off x="5136000" y="4428000"/>
            <a:ext cx="1920000" cy="252000"/>
          </a:xfrm>
        </p:spPr>
        <p:txBody>
          <a:bodyPr/>
          <a:lstStyle>
            <a:lvl1pPr algn="ctr">
              <a:defRPr>
                <a:solidFill>
                  <a:schemeClr val="tx1"/>
                </a:solidFill>
              </a:defRPr>
            </a:lvl1pPr>
          </a:lstStyle>
          <a:p>
            <a:fld id="{EF3C7D92-3329-4797-88F2-B16BEEA33819}" type="datetime1">
              <a:rPr lang="fi-FI" smtClean="0"/>
              <a:t>23/11/21</a:t>
            </a:fld>
            <a:endParaRPr lang="fi-FI" dirty="0"/>
          </a:p>
        </p:txBody>
      </p:sp>
      <p:sp>
        <p:nvSpPr>
          <p:cNvPr id="5" name="Alatunnisteen paikkamerkki 4"/>
          <p:cNvSpPr>
            <a:spLocks noGrp="1"/>
          </p:cNvSpPr>
          <p:nvPr>
            <p:ph type="ftr" sz="quarter" idx="11"/>
          </p:nvPr>
        </p:nvSpPr>
        <p:spPr>
          <a:xfrm>
            <a:off x="3696000" y="4140000"/>
            <a:ext cx="4800000" cy="252000"/>
          </a:xfrm>
        </p:spPr>
        <p:txBody>
          <a:bodyPr lIns="0"/>
          <a:lstStyle>
            <a:lvl1pPr algn="ctr">
              <a:defRPr>
                <a:solidFill>
                  <a:schemeClr val="tx1"/>
                </a:solidFill>
              </a:defRPr>
            </a:lvl1pPr>
          </a:lstStyle>
          <a:p>
            <a:endParaRPr lang="fi-FI" dirty="0"/>
          </a:p>
        </p:txBody>
      </p:sp>
      <p:sp>
        <p:nvSpPr>
          <p:cNvPr id="12" name="Alaotsikko 2"/>
          <p:cNvSpPr>
            <a:spLocks noGrp="1"/>
          </p:cNvSpPr>
          <p:nvPr>
            <p:ph type="subTitle" idx="1"/>
          </p:nvPr>
        </p:nvSpPr>
        <p:spPr>
          <a:xfrm>
            <a:off x="1762781" y="3060000"/>
            <a:ext cx="864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9" name="Kuvan paikkamerkki 18"/>
          <p:cNvSpPr>
            <a:spLocks noGrp="1"/>
          </p:cNvSpPr>
          <p:nvPr>
            <p:ph type="pic" sz="quarter" idx="12" hasCustomPrompt="1"/>
          </p:nvPr>
        </p:nvSpPr>
        <p:spPr>
          <a:xfrm>
            <a:off x="480000" y="5796001"/>
            <a:ext cx="1920000" cy="719137"/>
          </a:xfrm>
        </p:spPr>
        <p:txBody>
          <a:bodyPr/>
          <a:lstStyle>
            <a:lvl1pPr>
              <a:defRPr sz="1400">
                <a:solidFill>
                  <a:schemeClr val="tx1"/>
                </a:solidFill>
              </a:defRPr>
            </a:lvl1pPr>
          </a:lstStyle>
          <a:p>
            <a:r>
              <a:rPr lang="fi-FI" dirty="0"/>
              <a:t>logo</a:t>
            </a:r>
          </a:p>
        </p:txBody>
      </p:sp>
      <p:sp>
        <p:nvSpPr>
          <p:cNvPr id="20" name="Kuvan paikkamerkki 18"/>
          <p:cNvSpPr>
            <a:spLocks noGrp="1"/>
          </p:cNvSpPr>
          <p:nvPr>
            <p:ph type="pic" sz="quarter" idx="13" hasCustomPrompt="1"/>
          </p:nvPr>
        </p:nvSpPr>
        <p:spPr>
          <a:xfrm>
            <a:off x="2708443" y="5794991"/>
            <a:ext cx="1920000" cy="719137"/>
          </a:xfrm>
        </p:spPr>
        <p:txBody>
          <a:bodyPr/>
          <a:lstStyle>
            <a:lvl1pPr>
              <a:defRPr sz="1400">
                <a:solidFill>
                  <a:schemeClr val="tx1"/>
                </a:solidFill>
              </a:defRPr>
            </a:lvl1pPr>
          </a:lstStyle>
          <a:p>
            <a:r>
              <a:rPr lang="fi-FI" dirty="0"/>
              <a:t>logo</a:t>
            </a:r>
          </a:p>
        </p:txBody>
      </p:sp>
      <p:sp>
        <p:nvSpPr>
          <p:cNvPr id="21" name="Kuvan paikkamerkki 18"/>
          <p:cNvSpPr>
            <a:spLocks noGrp="1"/>
          </p:cNvSpPr>
          <p:nvPr>
            <p:ph type="pic" sz="quarter" idx="14" hasCustomPrompt="1"/>
          </p:nvPr>
        </p:nvSpPr>
        <p:spPr>
          <a:xfrm>
            <a:off x="4930507" y="5794991"/>
            <a:ext cx="1920000" cy="719137"/>
          </a:xfrm>
        </p:spPr>
        <p:txBody>
          <a:bodyPr/>
          <a:lstStyle>
            <a:lvl1pPr>
              <a:defRPr sz="1400">
                <a:solidFill>
                  <a:schemeClr val="tx1"/>
                </a:solidFill>
              </a:defRPr>
            </a:lvl1pPr>
          </a:lstStyle>
          <a:p>
            <a:r>
              <a:rPr lang="fi-FI" dirty="0"/>
              <a:t>logo</a:t>
            </a:r>
          </a:p>
        </p:txBody>
      </p:sp>
      <p:pic>
        <p:nvPicPr>
          <p:cNvPr id="16" name="Picture 15"/>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3"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3251738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värillinen välidia">
    <p:bg>
      <p:bgPr>
        <a:solidFill>
          <a:schemeClr val="accent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109C41A0-4C22-444F-8899-FCDF7396683F}" type="datetime1">
              <a:rPr lang="fi-FI" smtClean="0"/>
              <a:t>23/11/21</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pic>
        <p:nvPicPr>
          <p:cNvPr id="11" name="Picture 10"/>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0"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357408867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A_kuvadia: tumma kuva">
    <p:bg>
      <p:bgPr>
        <a:solidFill>
          <a:schemeClr val="tx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99112AF5-16E8-4865-8AA3-1FBCCB83530B}" type="datetime1">
              <a:rPr lang="fi-FI" smtClean="0"/>
              <a:t>23/11/21</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pic>
        <p:nvPicPr>
          <p:cNvPr id="10" name="Picture 9"/>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2"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57348558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B_kuvadia: vaalea kuva">
    <p:bg>
      <p:bgPr>
        <a:solidFill>
          <a:schemeClr val="tx1"/>
        </a:solidFill>
        <a:effectLst/>
      </p:bgPr>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28914CB6-E4BF-4E9C-A88E-0443BBD16839}" type="datetime1">
              <a:rPr lang="fi-FI" smtClean="0"/>
              <a:t>23/11/21</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pic>
        <p:nvPicPr>
          <p:cNvPr id="9" name="Picture 8"/>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2"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3571219232"/>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4_tekstidia: yksipalstainen">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720000" y="1584000"/>
            <a:ext cx="10752000" cy="4140000"/>
          </a:xfrm>
        </p:spPr>
        <p:txBody>
          <a:bodyPr/>
          <a:lstStyle>
            <a:lvl2pPr>
              <a:defRPr/>
            </a:lvl2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wrap="none"/>
          <a:lstStyle>
            <a:lvl1pPr>
              <a:defRPr>
                <a:solidFill>
                  <a:schemeClr val="tx1"/>
                </a:solidFill>
              </a:defRPr>
            </a:lvl1pPr>
          </a:lstStyle>
          <a:p>
            <a:fld id="{264461E6-3397-46FD-9F76-54D80B327EB5}" type="datetime1">
              <a:rPr lang="fi-FI" smtClean="0"/>
              <a:t>23/11/21</a:t>
            </a:fld>
            <a:endParaRPr lang="fi-FI" dirty="0"/>
          </a:p>
        </p:txBody>
      </p:sp>
      <p:sp>
        <p:nvSpPr>
          <p:cNvPr id="5" name="Alatunnisteen paikkamerkki 4"/>
          <p:cNvSpPr>
            <a:spLocks noGrp="1"/>
          </p:cNvSpPr>
          <p:nvPr>
            <p:ph type="ftr" sz="quarter" idx="11"/>
          </p:nvPr>
        </p:nvSpPr>
        <p:spPr/>
        <p:txBody>
          <a:bodyPr wrap="none" rIns="0"/>
          <a:lstStyle>
            <a:lvl1pPr>
              <a:defRPr>
                <a:solidFill>
                  <a:schemeClr val="tx1"/>
                </a:solidFill>
              </a:defRPr>
            </a:lvl1pPr>
          </a:lstStyle>
          <a:p>
            <a:endParaRPr lang="fi-FI" dirty="0"/>
          </a:p>
        </p:txBody>
      </p:sp>
      <p:sp>
        <p:nvSpPr>
          <p:cNvPr id="6" name="Dian numeron paikkamerkki 5"/>
          <p:cNvSpPr>
            <a:spLocks noGrp="1"/>
          </p:cNvSpPr>
          <p:nvPr>
            <p:ph type="sldNum" sz="quarter" idx="12"/>
          </p:nvPr>
        </p:nvSpPr>
        <p:spPr/>
        <p:txBody>
          <a:bodyPr wrap="none" rIns="0"/>
          <a:lstStyle>
            <a:lvl1pPr algn="l">
              <a:defRPr>
                <a:solidFill>
                  <a:schemeClr val="tx1"/>
                </a:solidFill>
              </a:defRPr>
            </a:lvl1pPr>
          </a:lstStyle>
          <a:p>
            <a:fld id="{2A4837A0-F8B5-40DF-B7A3-2778985E9851}" type="slidenum">
              <a:rPr lang="fi-FI" smtClean="0"/>
              <a:pPr/>
              <a:t>‹#›</a:t>
            </a:fld>
            <a:endParaRPr lang="fi-FI" dirty="0"/>
          </a:p>
        </p:txBody>
      </p:sp>
      <p:pic>
        <p:nvPicPr>
          <p:cNvPr id="10" name="Picture 9"/>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2"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283619201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Tekstidia: kaksipalstainen">
    <p:bg>
      <p:bgRef idx="1001">
        <a:schemeClr val="bg1"/>
      </p:bgRef>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720000" y="1584000"/>
            <a:ext cx="5232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97600" y="1584000"/>
            <a:ext cx="5280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lvl1pPr>
              <a:defRPr>
                <a:solidFill>
                  <a:schemeClr val="tx1"/>
                </a:solidFill>
              </a:defRPr>
            </a:lvl1pPr>
          </a:lstStyle>
          <a:p>
            <a:fld id="{ABEE49E7-D695-4F3B-9FFF-072233CCC905}" type="datetime1">
              <a:rPr lang="fi-FI" smtClean="0"/>
              <a:t>23/11/21</a:t>
            </a:fld>
            <a:endParaRPr lang="fi-FI" dirty="0"/>
          </a:p>
        </p:txBody>
      </p:sp>
      <p:sp>
        <p:nvSpPr>
          <p:cNvPr id="6" name="Alatunnisteen paikkamerkki 5"/>
          <p:cNvSpPr>
            <a:spLocks noGrp="1"/>
          </p:cNvSpPr>
          <p:nvPr>
            <p:ph type="ftr" sz="quarter" idx="11"/>
          </p:nvPr>
        </p:nvSpPr>
        <p:spPr/>
        <p:txBody>
          <a:bodyPr/>
          <a:lstStyle>
            <a:lvl1pPr>
              <a:defRPr>
                <a:solidFill>
                  <a:schemeClr val="tx1"/>
                </a:solidFill>
              </a:defRPr>
            </a:lvl1pPr>
          </a:lstStyle>
          <a:p>
            <a:endParaRPr lang="fi-FI" dirty="0"/>
          </a:p>
        </p:txBody>
      </p:sp>
      <p:sp>
        <p:nvSpPr>
          <p:cNvPr id="7" name="Dian numeron paikkamerkki 6"/>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pic>
        <p:nvPicPr>
          <p:cNvPr id="11" name="Picture 10"/>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3"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18840774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BAC75A-63B1-4832-A4BE-655E155E35E3}"/>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A85F0F40-C62B-4697-AFC4-EC904C4072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95ABF421-6BF8-4088-9827-488DED44ED9D}"/>
              </a:ext>
            </a:extLst>
          </p:cNvPr>
          <p:cNvSpPr>
            <a:spLocks noGrp="1"/>
          </p:cNvSpPr>
          <p:nvPr>
            <p:ph type="dt" sz="half" idx="10"/>
          </p:nvPr>
        </p:nvSpPr>
        <p:spPr/>
        <p:txBody>
          <a:bodyPr/>
          <a:lstStyle/>
          <a:p>
            <a:fld id="{FB676064-BAD1-4671-9BB9-04883DAD0B30}" type="datetime1">
              <a:rPr lang="fi-FI" smtClean="0"/>
              <a:t>23/11/21</a:t>
            </a:fld>
            <a:endParaRPr lang="fi-FI"/>
          </a:p>
        </p:txBody>
      </p:sp>
      <p:sp>
        <p:nvSpPr>
          <p:cNvPr id="5" name="Footer Placeholder 4">
            <a:extLst>
              <a:ext uri="{FF2B5EF4-FFF2-40B4-BE49-F238E27FC236}">
                <a16:creationId xmlns="" xmlns:a16="http://schemas.microsoft.com/office/drawing/2014/main" id="{C71B3C93-D079-4F02-81DC-A23E32695DB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91828BF3-605C-4281-A172-732F6D33C217}"/>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1973206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ekstidia: yksip. väliotsikolla">
    <p:bg>
      <p:bgRef idx="1001">
        <a:schemeClr val="bg1"/>
      </p:bgRef>
    </p:bg>
    <p:spTree>
      <p:nvGrpSpPr>
        <p:cNvPr id="1" name=""/>
        <p:cNvGrpSpPr/>
        <p:nvPr/>
      </p:nvGrpSpPr>
      <p:grpSpPr>
        <a:xfrm>
          <a:off x="0" y="0"/>
          <a:ext cx="0" cy="0"/>
          <a:chOff x="0" y="0"/>
          <a:chExt cx="0" cy="0"/>
        </a:xfrm>
      </p:grpSpPr>
      <p:pic>
        <p:nvPicPr>
          <p:cNvPr id="12" name="Kuva 11"/>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720000" y="1584000"/>
            <a:ext cx="10752597" cy="360000"/>
          </a:xfrm>
        </p:spPr>
        <p:txBody>
          <a:bodyPr wrap="square"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720000" y="1980000"/>
            <a:ext cx="10752597" cy="360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p:cNvSpPr>
            <a:spLocks noGrp="1"/>
          </p:cNvSpPr>
          <p:nvPr>
            <p:ph type="dt" sz="half" idx="10"/>
          </p:nvPr>
        </p:nvSpPr>
        <p:spPr/>
        <p:txBody>
          <a:bodyPr/>
          <a:lstStyle>
            <a:lvl1pPr>
              <a:defRPr>
                <a:solidFill>
                  <a:schemeClr val="tx1"/>
                </a:solidFill>
              </a:defRPr>
            </a:lvl1pPr>
          </a:lstStyle>
          <a:p>
            <a:fld id="{FFB2614D-AD43-45B4-B8FA-116DEFFF2EB5}" type="datetime1">
              <a:rPr lang="fi-FI" smtClean="0"/>
              <a:t>23/11/21</a:t>
            </a:fld>
            <a:endParaRPr lang="fi-FI" dirty="0"/>
          </a:p>
        </p:txBody>
      </p:sp>
      <p:sp>
        <p:nvSpPr>
          <p:cNvPr id="8" name="Alatunnisteen paikkamerkki 7"/>
          <p:cNvSpPr>
            <a:spLocks noGrp="1"/>
          </p:cNvSpPr>
          <p:nvPr>
            <p:ph type="ftr" sz="quarter" idx="11"/>
          </p:nvPr>
        </p:nvSpPr>
        <p:spPr/>
        <p:txBody>
          <a:bodyPr/>
          <a:lstStyle>
            <a:lvl1pPr>
              <a:defRPr>
                <a:solidFill>
                  <a:schemeClr val="tx1"/>
                </a:solidFill>
              </a:defRPr>
            </a:lvl1pPr>
          </a:lstStyle>
          <a:p>
            <a:endParaRPr lang="fi-FI" dirty="0"/>
          </a:p>
        </p:txBody>
      </p:sp>
      <p:sp>
        <p:nvSpPr>
          <p:cNvPr id="9" name="Dian numeron paikkamerkki 8"/>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pic>
        <p:nvPicPr>
          <p:cNvPr id="13" name="Picture 12"/>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1"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900046270"/>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7_Tekstidia: vain otsikko">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lvl1pP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Päivämäärän paikkamerkki 2"/>
          <p:cNvSpPr>
            <a:spLocks noGrp="1"/>
          </p:cNvSpPr>
          <p:nvPr>
            <p:ph type="dt" sz="half" idx="10"/>
          </p:nvPr>
        </p:nvSpPr>
        <p:spPr/>
        <p:txBody>
          <a:bodyPr/>
          <a:lstStyle>
            <a:lvl1pPr>
              <a:defRPr>
                <a:solidFill>
                  <a:schemeClr val="tx1"/>
                </a:solidFill>
              </a:defRPr>
            </a:lvl1pPr>
          </a:lstStyle>
          <a:p>
            <a:fld id="{9FDF5294-5B99-4A8F-903D-632D279778C6}" type="datetime1">
              <a:rPr lang="fi-FI" smtClean="0"/>
              <a:t>23/11/21</a:t>
            </a:fld>
            <a:endParaRPr lang="fi-FI" dirty="0"/>
          </a:p>
        </p:txBody>
      </p:sp>
      <p:sp>
        <p:nvSpPr>
          <p:cNvPr id="4" name="Alatunnisteen paikkamerkki 3"/>
          <p:cNvSpPr>
            <a:spLocks noGrp="1"/>
          </p:cNvSpPr>
          <p:nvPr>
            <p:ph type="ftr" sz="quarter" idx="11"/>
          </p:nvPr>
        </p:nvSpPr>
        <p:spPr/>
        <p:txBody>
          <a:bodyPr/>
          <a:lstStyle>
            <a:lvl1pPr>
              <a:defRPr>
                <a:solidFill>
                  <a:schemeClr val="tx1"/>
                </a:solidFill>
              </a:defRPr>
            </a:lvl1pPr>
          </a:lstStyle>
          <a:p>
            <a:endParaRPr lang="fi-FI" dirty="0"/>
          </a:p>
        </p:txBody>
      </p:sp>
      <p:sp>
        <p:nvSpPr>
          <p:cNvPr id="5" name="Dian numeron paikkamerkki 4"/>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pic>
        <p:nvPicPr>
          <p:cNvPr id="9" name="Picture 8"/>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1"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264827343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8_Tekstidia: tyhjä">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stretch>
            <a:fillRect/>
          </a:stretch>
        </p:blipFill>
        <p:spPr>
          <a:xfrm>
            <a:off x="0" y="0"/>
            <a:ext cx="12192000" cy="6858000"/>
          </a:xfrm>
          <a:prstGeom prst="rect">
            <a:avLst/>
          </a:prstGeom>
        </p:spPr>
      </p:pic>
      <p:sp>
        <p:nvSpPr>
          <p:cNvPr id="2" name="Päivämäärän paikkamerkki 1"/>
          <p:cNvSpPr>
            <a:spLocks noGrp="1"/>
          </p:cNvSpPr>
          <p:nvPr>
            <p:ph type="dt" sz="half" idx="10"/>
          </p:nvPr>
        </p:nvSpPr>
        <p:spPr/>
        <p:txBody>
          <a:bodyPr/>
          <a:lstStyle>
            <a:lvl1pPr>
              <a:defRPr>
                <a:solidFill>
                  <a:schemeClr val="tx1"/>
                </a:solidFill>
              </a:defRPr>
            </a:lvl1pPr>
          </a:lstStyle>
          <a:p>
            <a:fld id="{F3D01255-65D5-4554-B522-9C444B6DE3B6}" type="datetime1">
              <a:rPr lang="fi-FI" smtClean="0"/>
              <a:t>23/11/21</a:t>
            </a:fld>
            <a:endParaRPr lang="fi-FI" dirty="0"/>
          </a:p>
        </p:txBody>
      </p:sp>
      <p:sp>
        <p:nvSpPr>
          <p:cNvPr id="3" name="Alatunnisteen paikkamerkki 2"/>
          <p:cNvSpPr>
            <a:spLocks noGrp="1"/>
          </p:cNvSpPr>
          <p:nvPr>
            <p:ph type="ftr" sz="quarter" idx="11"/>
          </p:nvPr>
        </p:nvSpPr>
        <p:spPr/>
        <p:txBody>
          <a:bodyPr/>
          <a:lstStyle>
            <a:lvl1pPr>
              <a:defRPr>
                <a:solidFill>
                  <a:schemeClr val="tx1"/>
                </a:solidFill>
              </a:defRPr>
            </a:lvl1pPr>
          </a:lstStyle>
          <a:p>
            <a:endParaRPr lang="fi-FI" dirty="0"/>
          </a:p>
        </p:txBody>
      </p:sp>
      <p:sp>
        <p:nvSpPr>
          <p:cNvPr id="4" name="Dian numeron paikkamerkki 3"/>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pic>
        <p:nvPicPr>
          <p:cNvPr id="8" name="Picture 7"/>
          <p:cNvPicPr>
            <a:picLocks noChangeAspect="1"/>
          </p:cNvPicPr>
          <p:nvPr userDrawn="1"/>
        </p:nvPicPr>
        <p:blipFill>
          <a:blip r:embed="rId3" cstate="print"/>
          <a:stretch>
            <a:fillRect/>
          </a:stretch>
        </p:blipFill>
        <p:spPr>
          <a:xfrm>
            <a:off x="10400102" y="5580000"/>
            <a:ext cx="1437924" cy="1115001"/>
          </a:xfrm>
          <a:prstGeom prst="rect">
            <a:avLst/>
          </a:prstGeom>
        </p:spPr>
      </p:pic>
      <p:pic>
        <p:nvPicPr>
          <p:cNvPr id="10" name="Kuva 8"/>
          <p:cNvPicPr>
            <a:picLocks noChangeAspect="1"/>
          </p:cNvPicPr>
          <p:nvPr userDrawn="1"/>
        </p:nvPicPr>
        <p:blipFill>
          <a:blip r:embed="rId4" cstate="print"/>
          <a:stretch>
            <a:fillRect/>
          </a:stretch>
        </p:blipFill>
        <p:spPr>
          <a:xfrm>
            <a:off x="8630400" y="5842801"/>
            <a:ext cx="1627587" cy="864095"/>
          </a:xfrm>
          <a:prstGeom prst="rect">
            <a:avLst/>
          </a:prstGeom>
        </p:spPr>
      </p:pic>
    </p:spTree>
    <p:extLst>
      <p:ext uri="{BB962C8B-B14F-4D97-AF65-F5344CB8AC3E}">
        <p14:creationId xmlns:p14="http://schemas.microsoft.com/office/powerpoint/2010/main" val="30022198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B2E9F4-2BF4-4B80-BE0B-5E7D539605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 xmlns:a16="http://schemas.microsoft.com/office/drawing/2014/main" id="{7F21D841-8134-4BFA-BC00-3A24323D65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191706A-D476-4E95-82E4-E08624D8E7FC}"/>
              </a:ext>
            </a:extLst>
          </p:cNvPr>
          <p:cNvSpPr>
            <a:spLocks noGrp="1"/>
          </p:cNvSpPr>
          <p:nvPr>
            <p:ph type="dt" sz="half" idx="10"/>
          </p:nvPr>
        </p:nvSpPr>
        <p:spPr/>
        <p:txBody>
          <a:bodyPr/>
          <a:lstStyle/>
          <a:p>
            <a:fld id="{EED6F1ED-24A3-4ECA-BA18-58E4F8A36598}" type="datetime1">
              <a:rPr lang="fi-FI" smtClean="0"/>
              <a:t>23/11/21</a:t>
            </a:fld>
            <a:endParaRPr lang="fi-FI"/>
          </a:p>
        </p:txBody>
      </p:sp>
      <p:sp>
        <p:nvSpPr>
          <p:cNvPr id="5" name="Footer Placeholder 4">
            <a:extLst>
              <a:ext uri="{FF2B5EF4-FFF2-40B4-BE49-F238E27FC236}">
                <a16:creationId xmlns="" xmlns:a16="http://schemas.microsoft.com/office/drawing/2014/main" id="{DF8BCB29-A00C-424D-A932-7606EEBE0F8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05901DEB-E681-4711-8325-D5562A44BC65}"/>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388251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B837CC-AB83-4FE6-A97F-F49516E842CD}"/>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0C659252-4A82-45DC-AA87-0A41D3E3AA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 xmlns:a16="http://schemas.microsoft.com/office/drawing/2014/main" id="{C26522EA-B9A2-4130-88B4-C9C69BB264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 xmlns:a16="http://schemas.microsoft.com/office/drawing/2014/main" id="{0519E376-2921-4512-A6AF-F7E1A30A21D1}"/>
              </a:ext>
            </a:extLst>
          </p:cNvPr>
          <p:cNvSpPr>
            <a:spLocks noGrp="1"/>
          </p:cNvSpPr>
          <p:nvPr>
            <p:ph type="dt" sz="half" idx="10"/>
          </p:nvPr>
        </p:nvSpPr>
        <p:spPr/>
        <p:txBody>
          <a:bodyPr/>
          <a:lstStyle/>
          <a:p>
            <a:fld id="{D284CE98-5020-483A-ACFD-DC75B95FE749}" type="datetime1">
              <a:rPr lang="fi-FI" smtClean="0"/>
              <a:t>23/11/21</a:t>
            </a:fld>
            <a:endParaRPr lang="fi-FI"/>
          </a:p>
        </p:txBody>
      </p:sp>
      <p:sp>
        <p:nvSpPr>
          <p:cNvPr id="6" name="Footer Placeholder 5">
            <a:extLst>
              <a:ext uri="{FF2B5EF4-FFF2-40B4-BE49-F238E27FC236}">
                <a16:creationId xmlns="" xmlns:a16="http://schemas.microsoft.com/office/drawing/2014/main" id="{0F382BD5-E16E-47E4-920A-FD437607836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9FA9ED45-4F7E-449A-B3CE-A623BBF1B08C}"/>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20932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AC5BFC-5EF6-4A95-B48D-911B5220A2B4}"/>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 xmlns:a16="http://schemas.microsoft.com/office/drawing/2014/main" id="{840CDE02-08E9-4B3D-AE64-94C09C89E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A9C33BC-DC4C-4801-917B-D3E01283CF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 xmlns:a16="http://schemas.microsoft.com/office/drawing/2014/main" id="{8F2ECEA6-6106-4D4E-BC34-3A42FB33E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B00C54E-8DCC-4D71-A0BD-6A6780A495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 xmlns:a16="http://schemas.microsoft.com/office/drawing/2014/main" id="{FE239ADF-7863-45BA-AD8C-5E5106BD2D78}"/>
              </a:ext>
            </a:extLst>
          </p:cNvPr>
          <p:cNvSpPr>
            <a:spLocks noGrp="1"/>
          </p:cNvSpPr>
          <p:nvPr>
            <p:ph type="dt" sz="half" idx="10"/>
          </p:nvPr>
        </p:nvSpPr>
        <p:spPr/>
        <p:txBody>
          <a:bodyPr/>
          <a:lstStyle/>
          <a:p>
            <a:fld id="{ED54CDA7-4216-4275-9874-FAD852A048BB}" type="datetime1">
              <a:rPr lang="fi-FI" smtClean="0"/>
              <a:t>23/11/21</a:t>
            </a:fld>
            <a:endParaRPr lang="fi-FI"/>
          </a:p>
        </p:txBody>
      </p:sp>
      <p:sp>
        <p:nvSpPr>
          <p:cNvPr id="8" name="Footer Placeholder 7">
            <a:extLst>
              <a:ext uri="{FF2B5EF4-FFF2-40B4-BE49-F238E27FC236}">
                <a16:creationId xmlns="" xmlns:a16="http://schemas.microsoft.com/office/drawing/2014/main" id="{DFEBEB4D-C857-4F58-9B2A-0F43B459EF9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 xmlns:a16="http://schemas.microsoft.com/office/drawing/2014/main" id="{4E682C24-06EE-45F5-BA29-6E3B870CB6E2}"/>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188433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863C1A-8CBD-4D1B-9236-AC22D5054031}"/>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 xmlns:a16="http://schemas.microsoft.com/office/drawing/2014/main" id="{EF4E8FBE-8242-4B4D-9EAF-9853207DD185}"/>
              </a:ext>
            </a:extLst>
          </p:cNvPr>
          <p:cNvSpPr>
            <a:spLocks noGrp="1"/>
          </p:cNvSpPr>
          <p:nvPr>
            <p:ph type="dt" sz="half" idx="10"/>
          </p:nvPr>
        </p:nvSpPr>
        <p:spPr/>
        <p:txBody>
          <a:bodyPr/>
          <a:lstStyle/>
          <a:p>
            <a:fld id="{672072F9-F472-4999-BDAD-9E3F95FD0F7E}" type="datetime1">
              <a:rPr lang="fi-FI" smtClean="0"/>
              <a:t>23/11/21</a:t>
            </a:fld>
            <a:endParaRPr lang="fi-FI"/>
          </a:p>
        </p:txBody>
      </p:sp>
      <p:sp>
        <p:nvSpPr>
          <p:cNvPr id="4" name="Footer Placeholder 3">
            <a:extLst>
              <a:ext uri="{FF2B5EF4-FFF2-40B4-BE49-F238E27FC236}">
                <a16:creationId xmlns="" xmlns:a16="http://schemas.microsoft.com/office/drawing/2014/main" id="{125EBE2F-20AC-49E6-AEC8-0B013BAAB480}"/>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 xmlns:a16="http://schemas.microsoft.com/office/drawing/2014/main" id="{1936B0AD-994F-4A37-BBCF-93C93C666B25}"/>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65870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E83DAA4-4A5B-4576-A3E4-8F91440C9847}"/>
              </a:ext>
            </a:extLst>
          </p:cNvPr>
          <p:cNvSpPr>
            <a:spLocks noGrp="1"/>
          </p:cNvSpPr>
          <p:nvPr>
            <p:ph type="dt" sz="half" idx="10"/>
          </p:nvPr>
        </p:nvSpPr>
        <p:spPr/>
        <p:txBody>
          <a:bodyPr/>
          <a:lstStyle/>
          <a:p>
            <a:fld id="{945D5D8A-72FA-4332-86F4-8D61BB6103CD}" type="datetime1">
              <a:rPr lang="fi-FI" smtClean="0"/>
              <a:t>23/11/21</a:t>
            </a:fld>
            <a:endParaRPr lang="fi-FI"/>
          </a:p>
        </p:txBody>
      </p:sp>
      <p:sp>
        <p:nvSpPr>
          <p:cNvPr id="3" name="Footer Placeholder 2">
            <a:extLst>
              <a:ext uri="{FF2B5EF4-FFF2-40B4-BE49-F238E27FC236}">
                <a16:creationId xmlns="" xmlns:a16="http://schemas.microsoft.com/office/drawing/2014/main" id="{295A0226-60E8-4A59-9ED1-CAB265479518}"/>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 xmlns:a16="http://schemas.microsoft.com/office/drawing/2014/main" id="{B9169FC5-45BE-4600-8320-80A647539D5F}"/>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260089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95468E-D611-41E6-9350-AB9385FB1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9EED6402-77E5-421A-80F3-28292641C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 xmlns:a16="http://schemas.microsoft.com/office/drawing/2014/main" id="{6ADB96BC-6C36-4D2B-88F2-7AE8BDDD6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43DD5C0-449C-48EF-9932-7441B4D96247}"/>
              </a:ext>
            </a:extLst>
          </p:cNvPr>
          <p:cNvSpPr>
            <a:spLocks noGrp="1"/>
          </p:cNvSpPr>
          <p:nvPr>
            <p:ph type="dt" sz="half" idx="10"/>
          </p:nvPr>
        </p:nvSpPr>
        <p:spPr/>
        <p:txBody>
          <a:bodyPr/>
          <a:lstStyle/>
          <a:p>
            <a:fld id="{8737129B-2E2A-4F41-8D87-C10D9B680704}" type="datetime1">
              <a:rPr lang="fi-FI" smtClean="0"/>
              <a:t>23/11/21</a:t>
            </a:fld>
            <a:endParaRPr lang="fi-FI"/>
          </a:p>
        </p:txBody>
      </p:sp>
      <p:sp>
        <p:nvSpPr>
          <p:cNvPr id="6" name="Footer Placeholder 5">
            <a:extLst>
              <a:ext uri="{FF2B5EF4-FFF2-40B4-BE49-F238E27FC236}">
                <a16:creationId xmlns="" xmlns:a16="http://schemas.microsoft.com/office/drawing/2014/main" id="{02DE60A6-F58E-4ECD-8D80-201783FD82C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115DE3DB-3E50-44C6-A566-0F34A47BB739}"/>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394293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AE3D69-F9CA-4021-A983-17E63B3E8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 xmlns:a16="http://schemas.microsoft.com/office/drawing/2014/main" id="{AF44162A-5C09-4A53-BB07-A643FCC8D5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 xmlns:a16="http://schemas.microsoft.com/office/drawing/2014/main" id="{AD68FA8E-D9EA-4A00-803F-51B07E94D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29F7A25-341E-4FE3-8A39-6A8B4CFF61D6}"/>
              </a:ext>
            </a:extLst>
          </p:cNvPr>
          <p:cNvSpPr>
            <a:spLocks noGrp="1"/>
          </p:cNvSpPr>
          <p:nvPr>
            <p:ph type="dt" sz="half" idx="10"/>
          </p:nvPr>
        </p:nvSpPr>
        <p:spPr/>
        <p:txBody>
          <a:bodyPr/>
          <a:lstStyle/>
          <a:p>
            <a:fld id="{D61CDBC2-699C-4FAB-90EA-D58BEA626637}" type="datetime1">
              <a:rPr lang="fi-FI" smtClean="0"/>
              <a:t>23/11/21</a:t>
            </a:fld>
            <a:endParaRPr lang="fi-FI"/>
          </a:p>
        </p:txBody>
      </p:sp>
      <p:sp>
        <p:nvSpPr>
          <p:cNvPr id="6" name="Footer Placeholder 5">
            <a:extLst>
              <a:ext uri="{FF2B5EF4-FFF2-40B4-BE49-F238E27FC236}">
                <a16:creationId xmlns="" xmlns:a16="http://schemas.microsoft.com/office/drawing/2014/main" id="{D962446E-DA97-4B5B-867D-6D4D2470356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F6AD98A4-4384-4556-B534-691E97A96DB6}"/>
              </a:ext>
            </a:extLst>
          </p:cNvPr>
          <p:cNvSpPr>
            <a:spLocks noGrp="1"/>
          </p:cNvSpPr>
          <p:nvPr>
            <p:ph type="sldNum" sz="quarter" idx="12"/>
          </p:nvPr>
        </p:nvSpPr>
        <p:spPr/>
        <p:txBody>
          <a:bodyPr/>
          <a:lstStyle/>
          <a:p>
            <a:fld id="{5BD7A8E5-D64E-4AFC-B433-3E6E0E7EB443}" type="slidenum">
              <a:rPr lang="fi-FI" smtClean="0"/>
              <a:t>‹#›</a:t>
            </a:fld>
            <a:endParaRPr lang="fi-FI"/>
          </a:p>
        </p:txBody>
      </p:sp>
    </p:spTree>
    <p:extLst>
      <p:ext uri="{BB962C8B-B14F-4D97-AF65-F5344CB8AC3E}">
        <p14:creationId xmlns:p14="http://schemas.microsoft.com/office/powerpoint/2010/main" val="5254360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E4783C-D81C-4438-8C38-656B9EDBE4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 xmlns:a16="http://schemas.microsoft.com/office/drawing/2014/main" id="{79AC5ED5-FC3A-41A0-8BBB-2B4360FADC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23765B9D-7CDF-4E16-B239-CA23AB4C8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4932E-A65E-49A2-BDB9-0571FDF3F17A}" type="datetime1">
              <a:rPr lang="fi-FI" smtClean="0"/>
              <a:t>23/11/21</a:t>
            </a:fld>
            <a:endParaRPr lang="fi-FI"/>
          </a:p>
        </p:txBody>
      </p:sp>
      <p:sp>
        <p:nvSpPr>
          <p:cNvPr id="5" name="Footer Placeholder 4">
            <a:extLst>
              <a:ext uri="{FF2B5EF4-FFF2-40B4-BE49-F238E27FC236}">
                <a16:creationId xmlns="" xmlns:a16="http://schemas.microsoft.com/office/drawing/2014/main" id="{88C8F339-9E7E-4940-AE33-E87952001B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 xmlns:a16="http://schemas.microsoft.com/office/drawing/2014/main" id="{76D8B793-44E9-4CC5-ADC7-0BE374BB83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7A8E5-D64E-4AFC-B433-3E6E0E7EB443}" type="slidenum">
              <a:rPr lang="fi-FI" smtClean="0"/>
              <a:t>‹#›</a:t>
            </a:fld>
            <a:endParaRPr lang="fi-FI"/>
          </a:p>
        </p:txBody>
      </p:sp>
    </p:spTree>
    <p:extLst>
      <p:ext uri="{BB962C8B-B14F-4D97-AF65-F5344CB8AC3E}">
        <p14:creationId xmlns:p14="http://schemas.microsoft.com/office/powerpoint/2010/main" val="204954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720000" y="612000"/>
            <a:ext cx="10752000" cy="900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720000" y="1584000"/>
            <a:ext cx="10752000" cy="41400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3555045" y="6309320"/>
            <a:ext cx="1440000" cy="360000"/>
          </a:xfrm>
          <a:prstGeom prst="rect">
            <a:avLst/>
          </a:prstGeom>
        </p:spPr>
        <p:txBody>
          <a:bodyPr vert="horz" lIns="91440" tIns="45720" rIns="91440" bIns="45720" rtlCol="0" anchor="ctr"/>
          <a:lstStyle>
            <a:lvl1pPr algn="r">
              <a:defRPr sz="1000">
                <a:solidFill>
                  <a:schemeClr val="tx1"/>
                </a:solidFill>
              </a:defRPr>
            </a:lvl1pPr>
          </a:lstStyle>
          <a:p>
            <a:fld id="{1B4F54C8-75F5-4875-9C41-56EBD3BC3A34}" type="datetime1">
              <a:rPr lang="fi-FI" smtClean="0"/>
              <a:t>23/11/21</a:t>
            </a:fld>
            <a:endParaRPr lang="fi-FI" dirty="0"/>
          </a:p>
        </p:txBody>
      </p:sp>
      <p:sp>
        <p:nvSpPr>
          <p:cNvPr id="5" name="Alatunnisteen paikkamerkki 4"/>
          <p:cNvSpPr>
            <a:spLocks noGrp="1"/>
          </p:cNvSpPr>
          <p:nvPr>
            <p:ph type="ftr" sz="quarter" idx="3"/>
          </p:nvPr>
        </p:nvSpPr>
        <p:spPr>
          <a:xfrm>
            <a:off x="872040" y="6309320"/>
            <a:ext cx="2640000" cy="360000"/>
          </a:xfrm>
          <a:prstGeom prst="rect">
            <a:avLst/>
          </a:prstGeom>
        </p:spPr>
        <p:txBody>
          <a:bodyPr vert="horz" lIns="91440" tIns="45720" rIns="0" bIns="45720" rtlCol="0" anchor="ctr"/>
          <a:lstStyle>
            <a:lvl1pPr algn="l">
              <a:defRPr sz="1000">
                <a:solidFill>
                  <a:schemeClr val="tx1"/>
                </a:solidFill>
              </a:defRPr>
            </a:lvl1pPr>
          </a:lstStyle>
          <a:p>
            <a:endParaRPr lang="fi-FI" dirty="0"/>
          </a:p>
        </p:txBody>
      </p:sp>
      <p:sp>
        <p:nvSpPr>
          <p:cNvPr id="6" name="Dian numeron paikkamerkki 5"/>
          <p:cNvSpPr>
            <a:spLocks noGrp="1"/>
          </p:cNvSpPr>
          <p:nvPr>
            <p:ph type="sldNum" sz="quarter" idx="4"/>
          </p:nvPr>
        </p:nvSpPr>
        <p:spPr>
          <a:xfrm>
            <a:off x="252183" y="6309320"/>
            <a:ext cx="576000" cy="360000"/>
          </a:xfrm>
          <a:prstGeom prst="rect">
            <a:avLst/>
          </a:prstGeom>
        </p:spPr>
        <p:txBody>
          <a:bodyPr vert="horz" lIns="91440" tIns="45720" rIns="91440" bIns="45720" rtlCol="0" anchor="ctr"/>
          <a:lstStyle>
            <a:lvl1pPr algn="l">
              <a:defRPr sz="1000">
                <a:solidFill>
                  <a:schemeClr val="tx1"/>
                </a:solidFill>
              </a:defRPr>
            </a:lvl1pPr>
          </a:lstStyle>
          <a:p>
            <a:fld id="{2A4837A0-F8B5-40DF-B7A3-2778985E9851}" type="slidenum">
              <a:rPr lang="fi-FI" smtClean="0"/>
              <a:pPr/>
              <a:t>‹#›</a:t>
            </a:fld>
            <a:endParaRPr lang="fi-FI" dirty="0"/>
          </a:p>
        </p:txBody>
      </p:sp>
    </p:spTree>
    <p:extLst>
      <p:ext uri="{BB962C8B-B14F-4D97-AF65-F5344CB8AC3E}">
        <p14:creationId xmlns:p14="http://schemas.microsoft.com/office/powerpoint/2010/main" val="16734365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1.xml"/><Relationship Id="rId5" Type="http://schemas.openxmlformats.org/officeDocument/2006/relationships/oleObject" Target="../embeddings/oleObject2.bin"/><Relationship Id="rId6" Type="http://schemas.openxmlformats.org/officeDocument/2006/relationships/image" Target="../media/image1.emf"/><Relationship Id="rId1" Type="http://schemas.openxmlformats.org/officeDocument/2006/relationships/vmlDrawing" Target="../drawings/vmlDrawing2.vml"/><Relationship Id="rId2"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2.xml"/><Relationship Id="rId5" Type="http://schemas.openxmlformats.org/officeDocument/2006/relationships/oleObject" Target="../embeddings/oleObject3.bin"/><Relationship Id="rId6" Type="http://schemas.openxmlformats.org/officeDocument/2006/relationships/image" Target="../media/image1.emf"/><Relationship Id="rId1" Type="http://schemas.openxmlformats.org/officeDocument/2006/relationships/vmlDrawing" Target="../drawings/vmlDrawing3.vml"/><Relationship Id="rId2"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3.xml"/><Relationship Id="rId5" Type="http://schemas.openxmlformats.org/officeDocument/2006/relationships/oleObject" Target="../embeddings/oleObject4.bin"/><Relationship Id="rId6" Type="http://schemas.openxmlformats.org/officeDocument/2006/relationships/image" Target="../media/image1.emf"/><Relationship Id="rId1" Type="http://schemas.openxmlformats.org/officeDocument/2006/relationships/vmlDrawing" Target="../drawings/vmlDrawing4.vml"/><Relationship Id="rId2"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uorakulmio 1"/>
          <p:cNvSpPr/>
          <p:nvPr/>
        </p:nvSpPr>
        <p:spPr>
          <a:xfrm>
            <a:off x="8760296" y="5794991"/>
            <a:ext cx="1512168" cy="9463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Suorakulmio 2"/>
          <p:cNvSpPr/>
          <p:nvPr/>
        </p:nvSpPr>
        <p:spPr>
          <a:xfrm>
            <a:off x="10272464" y="5517232"/>
            <a:ext cx="1728192"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Suorakulmio 5"/>
          <p:cNvSpPr/>
          <p:nvPr/>
        </p:nvSpPr>
        <p:spPr>
          <a:xfrm>
            <a:off x="10632505" y="5517232"/>
            <a:ext cx="1288868" cy="1336236"/>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Suorakulmio 11"/>
          <p:cNvSpPr/>
          <p:nvPr/>
        </p:nvSpPr>
        <p:spPr>
          <a:xfrm>
            <a:off x="8904312" y="5794991"/>
            <a:ext cx="1504893" cy="946377"/>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Title 1"/>
          <p:cNvSpPr>
            <a:spLocks noGrp="1"/>
          </p:cNvSpPr>
          <p:nvPr>
            <p:ph type="ctrTitle"/>
          </p:nvPr>
        </p:nvSpPr>
        <p:spPr>
          <a:xfrm>
            <a:off x="2351584" y="2564904"/>
            <a:ext cx="7772400" cy="1225021"/>
          </a:xfrm>
        </p:spPr>
        <p:txBody>
          <a:bodyPr>
            <a:normAutofit/>
          </a:bodyPr>
          <a:lstStyle/>
          <a:p>
            <a:r>
              <a:rPr lang="fi-FI" b="1" dirty="0" smtClean="0"/>
              <a:t>5-Step Visual </a:t>
            </a:r>
            <a:r>
              <a:rPr lang="fi-FI" b="1" dirty="0" err="1" smtClean="0"/>
              <a:t>Model</a:t>
            </a:r>
            <a:r>
              <a:rPr lang="fi-FI" b="1" dirty="0" smtClean="0"/>
              <a:t> </a:t>
            </a:r>
            <a:r>
              <a:rPr lang="fi-FI" b="1" noProof="0" dirty="0" smtClean="0"/>
              <a:t> </a:t>
            </a:r>
            <a:endParaRPr lang="fi-FI" b="1" noProof="0" dirty="0"/>
          </a:p>
        </p:txBody>
      </p:sp>
      <p:sp>
        <p:nvSpPr>
          <p:cNvPr id="14" name="Subtitle 2"/>
          <p:cNvSpPr>
            <a:spLocks noGrp="1"/>
          </p:cNvSpPr>
          <p:nvPr>
            <p:ph type="subTitle" idx="1"/>
          </p:nvPr>
        </p:nvSpPr>
        <p:spPr>
          <a:xfrm>
            <a:off x="2999656" y="4005064"/>
            <a:ext cx="6400800" cy="1460500"/>
          </a:xfrm>
        </p:spPr>
        <p:txBody>
          <a:bodyPr>
            <a:normAutofit/>
          </a:bodyPr>
          <a:lstStyle/>
          <a:p>
            <a:r>
              <a:rPr lang="fi-FI" dirty="0" smtClean="0"/>
              <a:t>(5S-VM) - PowerPoint</a:t>
            </a:r>
            <a:endParaRPr lang="fi-FI" noProof="0" dirty="0"/>
          </a:p>
        </p:txBody>
      </p:sp>
      <p:sp>
        <p:nvSpPr>
          <p:cNvPr id="10" name="Rectangle 9"/>
          <p:cNvSpPr/>
          <p:nvPr/>
        </p:nvSpPr>
        <p:spPr>
          <a:xfrm>
            <a:off x="191344" y="5949280"/>
            <a:ext cx="7056784" cy="79208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pic>
        <p:nvPicPr>
          <p:cNvPr id="19" name="Picture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3352" y="6165304"/>
            <a:ext cx="1483539" cy="378998"/>
          </a:xfrm>
          <a:prstGeom prst="rect">
            <a:avLst/>
          </a:prstGeom>
        </p:spPr>
      </p:pic>
      <p:pic>
        <p:nvPicPr>
          <p:cNvPr id="20" name="Picture 19"/>
          <p:cNvPicPr/>
          <p:nvPr/>
        </p:nvPicPr>
        <p:blipFill>
          <a:blip r:embed="rId5">
            <a:extLst>
              <a:ext uri="{28A0092B-C50C-407E-A947-70E740481C1C}">
                <a14:useLocalDpi xmlns:a14="http://schemas.microsoft.com/office/drawing/2010/main" val="0"/>
              </a:ext>
            </a:extLst>
          </a:blip>
          <a:srcRect/>
          <a:stretch>
            <a:fillRect/>
          </a:stretch>
        </p:blipFill>
        <p:spPr bwMode="auto">
          <a:xfrm>
            <a:off x="2279576" y="6021288"/>
            <a:ext cx="1560292" cy="635021"/>
          </a:xfrm>
          <a:prstGeom prst="rect">
            <a:avLst/>
          </a:prstGeom>
          <a:noFill/>
          <a:ln>
            <a:noFill/>
          </a:ln>
        </p:spPr>
      </p:pic>
      <p:pic>
        <p:nvPicPr>
          <p:cNvPr id="21" name="Picture 20"/>
          <p:cNvPicPr>
            <a:picLocks noChangeAspect="1"/>
          </p:cNvPicPr>
          <p:nvPr/>
        </p:nvPicPr>
        <p:blipFill>
          <a:blip r:embed="rId6"/>
          <a:stretch>
            <a:fillRect/>
          </a:stretch>
        </p:blipFill>
        <p:spPr>
          <a:xfrm>
            <a:off x="4151784" y="6093296"/>
            <a:ext cx="2898630" cy="59482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 xmlns:a16="http://schemas.microsoft.com/office/drawing/2014/main" id="{A073AF91-5325-42B9-A31A-3D179304022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4" name="think-cell Slide" r:id="rId5" imgW="344" imgH="344" progId="TCLayout.ActiveDocument.1">
                  <p:embed/>
                </p:oleObj>
              </mc:Choice>
              <mc:Fallback>
                <p:oleObj name="think-cell Slide" r:id="rId5" imgW="344" imgH="344" progId="TCLayout.ActiveDocument.1">
                  <p:embed/>
                  <p:pic>
                    <p:nvPicPr>
                      <p:cNvPr id="13" name="Object 12" hidden="1">
                        <a:extLst>
                          <a:ext uri="{FF2B5EF4-FFF2-40B4-BE49-F238E27FC236}">
                            <a16:creationId xmlns="" xmlns:a16="http://schemas.microsoft.com/office/drawing/2014/main" id="{A073AF91-5325-42B9-A31A-3D179304022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t>5S-VM </a:t>
            </a:r>
            <a:r>
              <a:rPr lang="fi-FI" sz="2400" kern="0" dirty="0" smtClean="0"/>
              <a:t>prosessin viisi askelta tehokkaaseen digiriskien hallintaan </a:t>
            </a:r>
            <a:endParaRPr lang="fi-FI" sz="2400" kern="0" dirty="0"/>
          </a:p>
        </p:txBody>
      </p:sp>
      <p:sp>
        <p:nvSpPr>
          <p:cNvPr id="27" name="Rounded Rectangle 32">
            <a:extLst>
              <a:ext uri="{FF2B5EF4-FFF2-40B4-BE49-F238E27FC236}">
                <a16:creationId xmlns="" xmlns:a16="http://schemas.microsoft.com/office/drawing/2014/main" id="{61B3586C-F422-4198-A0C2-0F9113A020E4}"/>
              </a:ext>
            </a:extLst>
          </p:cNvPr>
          <p:cNvSpPr/>
          <p:nvPr/>
        </p:nvSpPr>
        <p:spPr bwMode="auto">
          <a:xfrm>
            <a:off x="2002414" y="2612454"/>
            <a:ext cx="9675236" cy="829152"/>
          </a:xfrm>
          <a:prstGeom prst="rect">
            <a:avLst/>
          </a:prstGeom>
          <a:solidFill>
            <a:schemeClr val="bg1"/>
          </a:solidFill>
          <a:ln w="19050" algn="ctr">
            <a:noFill/>
            <a:miter lim="800000"/>
            <a:headEnd type="none" w="sm" len="sm"/>
            <a:tailEnd type="none" w="sm" len="sm"/>
          </a:ln>
        </p:spPr>
        <p:txBody>
          <a:bodyPr wrap="square" lIns="91440" tIns="91440" rIns="91440" bIns="91440" anchor="ctr"/>
          <a:lstStyle/>
          <a:p>
            <a:pPr algn="ctr"/>
            <a:r>
              <a:rPr lang="fi-FI" sz="1600" b="1" smtClean="0">
                <a:ea typeface="ＭＳ Ｐゴシック" pitchFamily="50" charset="-128"/>
              </a:rPr>
              <a:t>Arvioidaan kunkin uhkan ja mahdollisuuden vaikuttavuus ja todennäköisyys</a:t>
            </a:r>
            <a:endParaRPr lang="fi-FI" sz="1600" b="1">
              <a:ea typeface="ＭＳ Ｐゴシック" pitchFamily="50" charset="-128"/>
            </a:endParaRPr>
          </a:p>
        </p:txBody>
      </p:sp>
      <p:sp>
        <p:nvSpPr>
          <p:cNvPr id="30" name="Oval 40">
            <a:extLst>
              <a:ext uri="{FF2B5EF4-FFF2-40B4-BE49-F238E27FC236}">
                <a16:creationId xmlns="" xmlns:a16="http://schemas.microsoft.com/office/drawing/2014/main" id="{97586078-1E56-49FC-B95D-0EFCF1D13A3A}"/>
              </a:ext>
            </a:extLst>
          </p:cNvPr>
          <p:cNvSpPr>
            <a:spLocks noChangeArrowheads="1"/>
          </p:cNvSpPr>
          <p:nvPr/>
        </p:nvSpPr>
        <p:spPr bwMode="blackWhite">
          <a:xfrm>
            <a:off x="613776" y="2612454"/>
            <a:ext cx="1230462" cy="829152"/>
          </a:xfrm>
          <a:prstGeom prst="rect">
            <a:avLst/>
          </a:prstGeom>
          <a:solidFill>
            <a:schemeClr val="tx1"/>
          </a:solidFill>
          <a:ln w="12700">
            <a:noFill/>
            <a:round/>
            <a:headEnd/>
            <a:tailEnd/>
          </a:ln>
          <a:effectLst/>
        </p:spPr>
        <p:txBody>
          <a:bodyPr wrap="square" lIns="0" tIns="91440" rIns="0" bIns="91440" anchor="ctr"/>
          <a:lstStyle/>
          <a:p>
            <a:pPr lvl="0" algn="ctr">
              <a:spcBef>
                <a:spcPts val="900"/>
              </a:spcBef>
              <a:defRPr/>
            </a:pPr>
            <a:r>
              <a:rPr lang="en-US" sz="5400" b="1" dirty="0">
                <a:solidFill>
                  <a:srgbClr val="FFFFFF"/>
                </a:solidFill>
              </a:rPr>
              <a:t>2</a:t>
            </a:r>
          </a:p>
        </p:txBody>
      </p:sp>
      <p:sp>
        <p:nvSpPr>
          <p:cNvPr id="28" name="Rounded Rectangle 33">
            <a:extLst>
              <a:ext uri="{FF2B5EF4-FFF2-40B4-BE49-F238E27FC236}">
                <a16:creationId xmlns="" xmlns:a16="http://schemas.microsoft.com/office/drawing/2014/main" id="{B8390D3F-09D3-418F-8385-7AA85E2F3727}"/>
              </a:ext>
            </a:extLst>
          </p:cNvPr>
          <p:cNvSpPr/>
          <p:nvPr/>
        </p:nvSpPr>
        <p:spPr bwMode="auto">
          <a:xfrm>
            <a:off x="1911927" y="3575898"/>
            <a:ext cx="9675236" cy="829152"/>
          </a:xfrm>
          <a:prstGeom prst="rect">
            <a:avLst/>
          </a:prstGeom>
          <a:solidFill>
            <a:schemeClr val="bg1"/>
          </a:solidFill>
          <a:ln w="19050" algn="ctr">
            <a:noFill/>
            <a:miter lim="800000"/>
            <a:headEnd type="none" w="sm" len="sm"/>
            <a:tailEnd type="none" w="sm" len="sm"/>
          </a:ln>
        </p:spPr>
        <p:txBody>
          <a:bodyPr wrap="square" lIns="91440" tIns="91440" rIns="91440" bIns="91440" anchor="ctr"/>
          <a:lstStyle/>
          <a:p>
            <a:pPr algn="ctr"/>
            <a:r>
              <a:rPr lang="fi-FI" sz="1600" b="1" smtClean="0">
                <a:solidFill>
                  <a:srgbClr val="000000"/>
                </a:solidFill>
                <a:ea typeface="ＭＳ Ｐゴシック" pitchFamily="50" charset="-128"/>
              </a:rPr>
              <a:t>Sijoitetaan “digi-riskit” eli </a:t>
            </a:r>
            <a:r>
              <a:rPr lang="fi-FI" sz="1600" b="1" smtClean="0">
                <a:ea typeface="ＭＳ Ｐゴシック" pitchFamily="50" charset="-128"/>
              </a:rPr>
              <a:t>uhat ja mahdollisuudet nelikenttämatriisiin</a:t>
            </a:r>
            <a:endParaRPr lang="fi-FI" sz="1600" b="1">
              <a:ea typeface="ＭＳ Ｐゴシック" pitchFamily="50" charset="-128"/>
            </a:endParaRPr>
          </a:p>
        </p:txBody>
      </p:sp>
      <p:sp>
        <p:nvSpPr>
          <p:cNvPr id="31" name="Oval 40">
            <a:extLst>
              <a:ext uri="{FF2B5EF4-FFF2-40B4-BE49-F238E27FC236}">
                <a16:creationId xmlns="" xmlns:a16="http://schemas.microsoft.com/office/drawing/2014/main" id="{F86A4F3F-E39E-4FA4-BA13-9745654C6444}"/>
              </a:ext>
            </a:extLst>
          </p:cNvPr>
          <p:cNvSpPr>
            <a:spLocks noChangeArrowheads="1"/>
          </p:cNvSpPr>
          <p:nvPr/>
        </p:nvSpPr>
        <p:spPr bwMode="blackWhite">
          <a:xfrm>
            <a:off x="613776" y="3576431"/>
            <a:ext cx="1230462" cy="829152"/>
          </a:xfrm>
          <a:prstGeom prst="rect">
            <a:avLst/>
          </a:prstGeom>
          <a:solidFill>
            <a:schemeClr val="tx1"/>
          </a:solidFill>
          <a:ln w="12700">
            <a:noFill/>
            <a:round/>
            <a:headEnd/>
            <a:tailEnd/>
          </a:ln>
          <a:effectLst/>
        </p:spPr>
        <p:txBody>
          <a:bodyPr wrap="square" lIns="0" tIns="91440" rIns="0" bIns="91440" anchor="ctr"/>
          <a:lstStyle/>
          <a:p>
            <a:pPr lvl="0" algn="ctr">
              <a:spcBef>
                <a:spcPts val="900"/>
              </a:spcBef>
              <a:defRPr/>
            </a:pPr>
            <a:r>
              <a:rPr lang="en-US" sz="5400" b="1" dirty="0">
                <a:solidFill>
                  <a:srgbClr val="FFFFFF"/>
                </a:solidFill>
              </a:rPr>
              <a:t>3</a:t>
            </a:r>
          </a:p>
        </p:txBody>
      </p:sp>
      <p:sp>
        <p:nvSpPr>
          <p:cNvPr id="29" name="Rounded Rectangle 34">
            <a:extLst>
              <a:ext uri="{FF2B5EF4-FFF2-40B4-BE49-F238E27FC236}">
                <a16:creationId xmlns="" xmlns:a16="http://schemas.microsoft.com/office/drawing/2014/main" id="{D2EC39FF-46F3-4E9D-BDA4-3DB9A195FCAF}"/>
              </a:ext>
            </a:extLst>
          </p:cNvPr>
          <p:cNvSpPr/>
          <p:nvPr/>
        </p:nvSpPr>
        <p:spPr bwMode="auto">
          <a:xfrm>
            <a:off x="1911927" y="4541104"/>
            <a:ext cx="9675236" cy="829152"/>
          </a:xfrm>
          <a:prstGeom prst="rect">
            <a:avLst/>
          </a:prstGeom>
          <a:solidFill>
            <a:schemeClr val="bg1"/>
          </a:solidFill>
          <a:ln w="19050" algn="ctr">
            <a:noFill/>
            <a:miter lim="800000"/>
            <a:headEnd type="none" w="sm" len="sm"/>
            <a:tailEnd type="none" w="sm" len="sm"/>
          </a:ln>
        </p:spPr>
        <p:txBody>
          <a:bodyPr wrap="square" lIns="91440" tIns="91440" rIns="91440" bIns="91440" anchor="ctr"/>
          <a:lstStyle/>
          <a:p>
            <a:pPr algn="ctr"/>
            <a:r>
              <a:rPr lang="fi-FI" sz="1600" b="1" smtClean="0">
                <a:ea typeface="ＭＳ Ｐゴシック" pitchFamily="50" charset="-128"/>
              </a:rPr>
              <a:t>Fokusoidaan merkittävimpiin riskeihin eli oikean yläkulman kirjauksiin</a:t>
            </a:r>
            <a:endParaRPr lang="fi-FI" sz="1600" b="1">
              <a:ea typeface="ＭＳ Ｐゴシック" pitchFamily="50" charset="-128"/>
            </a:endParaRPr>
          </a:p>
        </p:txBody>
      </p:sp>
      <p:sp>
        <p:nvSpPr>
          <p:cNvPr id="32" name="Oval 40">
            <a:extLst>
              <a:ext uri="{FF2B5EF4-FFF2-40B4-BE49-F238E27FC236}">
                <a16:creationId xmlns="" xmlns:a16="http://schemas.microsoft.com/office/drawing/2014/main" id="{4A2B6AF4-60B8-43DA-9686-64C9F81DC2EC}"/>
              </a:ext>
            </a:extLst>
          </p:cNvPr>
          <p:cNvSpPr>
            <a:spLocks noChangeArrowheads="1"/>
          </p:cNvSpPr>
          <p:nvPr/>
        </p:nvSpPr>
        <p:spPr bwMode="blackWhite">
          <a:xfrm>
            <a:off x="613776" y="4539875"/>
            <a:ext cx="1230462" cy="829152"/>
          </a:xfrm>
          <a:prstGeom prst="rect">
            <a:avLst/>
          </a:prstGeom>
          <a:solidFill>
            <a:schemeClr val="tx1"/>
          </a:solidFill>
          <a:ln w="12700">
            <a:noFill/>
            <a:round/>
            <a:headEnd/>
            <a:tailEnd/>
          </a:ln>
          <a:effectLst/>
        </p:spPr>
        <p:txBody>
          <a:bodyPr wrap="square" lIns="0" tIns="91440" rIns="0" bIns="91440" anchor="ctr"/>
          <a:lstStyle/>
          <a:p>
            <a:pPr lvl="0" algn="ctr">
              <a:spcBef>
                <a:spcPts val="900"/>
              </a:spcBef>
              <a:defRPr/>
            </a:pPr>
            <a:r>
              <a:rPr lang="en-US" sz="5400" b="1" dirty="0">
                <a:solidFill>
                  <a:srgbClr val="FFFFFF"/>
                </a:solidFill>
              </a:rPr>
              <a:t>4</a:t>
            </a:r>
          </a:p>
        </p:txBody>
      </p:sp>
      <p:sp>
        <p:nvSpPr>
          <p:cNvPr id="33" name="Rounded Rectangle 5">
            <a:extLst>
              <a:ext uri="{FF2B5EF4-FFF2-40B4-BE49-F238E27FC236}">
                <a16:creationId xmlns="" xmlns:a16="http://schemas.microsoft.com/office/drawing/2014/main" id="{D1E586F1-0178-4EB1-ADFE-8EA8A0712670}"/>
              </a:ext>
            </a:extLst>
          </p:cNvPr>
          <p:cNvSpPr/>
          <p:nvPr/>
        </p:nvSpPr>
        <p:spPr bwMode="auto">
          <a:xfrm>
            <a:off x="1911927" y="1642660"/>
            <a:ext cx="9675236" cy="829152"/>
          </a:xfrm>
          <a:prstGeom prst="rect">
            <a:avLst/>
          </a:prstGeom>
          <a:solidFill>
            <a:schemeClr val="bg1"/>
          </a:solidFill>
          <a:ln w="19050" algn="ctr">
            <a:noFill/>
            <a:miter lim="800000"/>
            <a:headEnd type="none" w="sm" len="sm"/>
            <a:tailEnd type="none" w="sm" len="sm"/>
          </a:ln>
        </p:spPr>
        <p:txBody>
          <a:bodyPr wrap="square" lIns="91440" tIns="91440" rIns="91440" bIns="91440" anchor="ctr"/>
          <a:lstStyle/>
          <a:p>
            <a:pPr algn="ctr"/>
            <a:r>
              <a:rPr lang="fi-FI" sz="1600" b="1" smtClean="0">
                <a:ea typeface="ＭＳ Ｐゴシック" pitchFamily="50" charset="-128"/>
              </a:rPr>
              <a:t>Listataan potentiaaliset uhat ja mahdollisuudet hyödyntäen omia tai annettuja mallikysymykisiä liittyen digitalisaatioon </a:t>
            </a:r>
            <a:endParaRPr lang="fi-FI" sz="1600" b="1">
              <a:ea typeface="ＭＳ Ｐゴシック" pitchFamily="50" charset="-128"/>
            </a:endParaRPr>
          </a:p>
        </p:txBody>
      </p:sp>
      <p:sp>
        <p:nvSpPr>
          <p:cNvPr id="34" name="Oval 40">
            <a:extLst>
              <a:ext uri="{FF2B5EF4-FFF2-40B4-BE49-F238E27FC236}">
                <a16:creationId xmlns="" xmlns:a16="http://schemas.microsoft.com/office/drawing/2014/main" id="{D783C85C-59F5-4BD5-BCFB-1A7AE8F72F3D}"/>
              </a:ext>
            </a:extLst>
          </p:cNvPr>
          <p:cNvSpPr>
            <a:spLocks noChangeArrowheads="1"/>
          </p:cNvSpPr>
          <p:nvPr/>
        </p:nvSpPr>
        <p:spPr bwMode="blackWhite">
          <a:xfrm>
            <a:off x="613776" y="1646716"/>
            <a:ext cx="1230462" cy="829152"/>
          </a:xfrm>
          <a:prstGeom prst="rect">
            <a:avLst/>
          </a:prstGeom>
          <a:solidFill>
            <a:schemeClr val="tx1"/>
          </a:solidFill>
          <a:ln w="12700">
            <a:noFill/>
            <a:round/>
            <a:headEnd/>
            <a:tailEnd/>
          </a:ln>
          <a:effectLst/>
        </p:spPr>
        <p:txBody>
          <a:bodyPr wrap="square" lIns="0" tIns="91440" rIns="0" bIns="91440" anchor="ctr"/>
          <a:lstStyle/>
          <a:p>
            <a:pPr lvl="0" algn="ctr">
              <a:spcBef>
                <a:spcPts val="900"/>
              </a:spcBef>
              <a:defRPr/>
            </a:pPr>
            <a:r>
              <a:rPr lang="en-US" sz="5400" b="1" dirty="0">
                <a:solidFill>
                  <a:srgbClr val="FFFFFF"/>
                </a:solidFill>
              </a:rPr>
              <a:t>1</a:t>
            </a:r>
          </a:p>
        </p:txBody>
      </p:sp>
      <p:sp>
        <p:nvSpPr>
          <p:cNvPr id="15" name="Rounded Rectangle 34">
            <a:extLst>
              <a:ext uri="{FF2B5EF4-FFF2-40B4-BE49-F238E27FC236}">
                <a16:creationId xmlns="" xmlns:a16="http://schemas.microsoft.com/office/drawing/2014/main" id="{0080020A-1F86-49B3-9433-E60250166858}"/>
              </a:ext>
            </a:extLst>
          </p:cNvPr>
          <p:cNvSpPr/>
          <p:nvPr/>
        </p:nvSpPr>
        <p:spPr bwMode="auto">
          <a:xfrm>
            <a:off x="1911927" y="5505777"/>
            <a:ext cx="9675236" cy="829152"/>
          </a:xfrm>
          <a:prstGeom prst="rect">
            <a:avLst/>
          </a:prstGeom>
          <a:solidFill>
            <a:schemeClr val="bg1"/>
          </a:solidFill>
          <a:ln w="19050" algn="ctr">
            <a:noFill/>
            <a:miter lim="800000"/>
            <a:headEnd type="none" w="sm" len="sm"/>
            <a:tailEnd type="none" w="sm" len="sm"/>
          </a:ln>
        </p:spPr>
        <p:txBody>
          <a:bodyPr wrap="square" lIns="91440" tIns="91440" rIns="91440" bIns="91440" anchor="ctr"/>
          <a:lstStyle/>
          <a:p>
            <a:pPr algn="ctr"/>
            <a:r>
              <a:rPr lang="fi-FI" sz="1600" b="1" smtClean="0">
                <a:ea typeface="ＭＳ Ｐゴシック" pitchFamily="50" charset="-128"/>
              </a:rPr>
              <a:t>Työstetään “tiekartta” sekä mahdollisuuksien että uhkien hyödyntämiseksi</a:t>
            </a:r>
            <a:endParaRPr lang="fi-FI" sz="1600" b="1">
              <a:ea typeface="ＭＳ Ｐゴシック" pitchFamily="50" charset="-128"/>
            </a:endParaRPr>
          </a:p>
        </p:txBody>
      </p:sp>
      <p:sp>
        <p:nvSpPr>
          <p:cNvPr id="17" name="Oval 40">
            <a:extLst>
              <a:ext uri="{FF2B5EF4-FFF2-40B4-BE49-F238E27FC236}">
                <a16:creationId xmlns="" xmlns:a16="http://schemas.microsoft.com/office/drawing/2014/main" id="{0CB8F506-3CFE-4E00-8E3C-446D7028CF1C}"/>
              </a:ext>
            </a:extLst>
          </p:cNvPr>
          <p:cNvSpPr>
            <a:spLocks noChangeArrowheads="1"/>
          </p:cNvSpPr>
          <p:nvPr/>
        </p:nvSpPr>
        <p:spPr bwMode="blackWhite">
          <a:xfrm>
            <a:off x="613776" y="5504548"/>
            <a:ext cx="1230462" cy="829152"/>
          </a:xfrm>
          <a:prstGeom prst="rect">
            <a:avLst/>
          </a:prstGeom>
          <a:solidFill>
            <a:schemeClr val="tx1"/>
          </a:solidFill>
          <a:ln w="12700">
            <a:noFill/>
            <a:round/>
            <a:headEnd/>
            <a:tailEnd/>
          </a:ln>
          <a:effectLst/>
        </p:spPr>
        <p:txBody>
          <a:bodyPr wrap="square" lIns="0" tIns="91440" rIns="0" bIns="91440" anchor="ctr"/>
          <a:lstStyle/>
          <a:p>
            <a:pPr lvl="0" algn="ctr">
              <a:spcBef>
                <a:spcPts val="900"/>
              </a:spcBef>
              <a:defRPr/>
            </a:pPr>
            <a:r>
              <a:rPr lang="en-US" sz="5400" b="1" dirty="0">
                <a:solidFill>
                  <a:srgbClr val="FFFFFF"/>
                </a:solidFill>
              </a:rPr>
              <a:t>5</a:t>
            </a:r>
          </a:p>
        </p:txBody>
      </p:sp>
      <p:sp>
        <p:nvSpPr>
          <p:cNvPr id="2" name="Rectangle 1">
            <a:extLst>
              <a:ext uri="{FF2B5EF4-FFF2-40B4-BE49-F238E27FC236}">
                <a16:creationId xmlns="" xmlns:a16="http://schemas.microsoft.com/office/drawing/2014/main" id="{AEB43697-675F-4D72-BA2B-9E3EDD2B8D08}"/>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 xmlns:a16="http://schemas.microsoft.com/office/drawing/2014/main" id="{C3AE9CB9-FB43-43D2-86EC-AB09A4D640C1}"/>
              </a:ext>
            </a:extLst>
          </p:cNvPr>
          <p:cNvSpPr>
            <a:spLocks noChangeArrowheads="1"/>
          </p:cNvSpPr>
          <p:nvPr/>
        </p:nvSpPr>
        <p:spPr bwMode="auto">
          <a:xfrm>
            <a:off x="152400" y="2553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 xmlns:a16="http://schemas.microsoft.com/office/drawing/2014/main" id="{2F027993-CDD6-4661-A724-61F53EA44800}"/>
              </a:ext>
            </a:extLst>
          </p:cNvPr>
          <p:cNvSpPr>
            <a:spLocks noChangeArrowheads="1"/>
          </p:cNvSpPr>
          <p:nvPr/>
        </p:nvSpPr>
        <p:spPr bwMode="auto">
          <a:xfrm>
            <a:off x="395287" y="410014"/>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343729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 xmlns:a16="http://schemas.microsoft.com/office/drawing/2014/main" id="{A073AF91-5325-42B9-A31A-3D179304022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16" name="think-cell Slide" r:id="rId5" imgW="344" imgH="344" progId="TCLayout.ActiveDocument.1">
                  <p:embed/>
                </p:oleObj>
              </mc:Choice>
              <mc:Fallback>
                <p:oleObj name="think-cell Slide" r:id="rId5" imgW="344" imgH="344" progId="TCLayout.ActiveDocument.1">
                  <p:embed/>
                  <p:pic>
                    <p:nvPicPr>
                      <p:cNvPr id="13" name="Object 12" hidden="1">
                        <a:extLst>
                          <a:ext uri="{FF2B5EF4-FFF2-40B4-BE49-F238E27FC236}">
                            <a16:creationId xmlns="" xmlns:a16="http://schemas.microsoft.com/office/drawing/2014/main" id="{A073AF91-5325-42B9-A31A-3D179304022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 xmlns:a16="http://schemas.microsoft.com/office/drawing/2014/main" id="{6C2BB713-9637-4B9B-938F-E9768876782A}"/>
              </a:ext>
            </a:extLst>
          </p:cNvPr>
          <p:cNvSpPr txBox="1">
            <a:spLocks noGrp="1"/>
          </p:cNvSpPr>
          <p:nvPr>
            <p:ph type="title"/>
          </p:nvPr>
        </p:nvSpPr>
        <p:spPr>
          <a:xfrm>
            <a:off x="514350" y="199052"/>
            <a:ext cx="9306983" cy="1090613"/>
          </a:xfrm>
          <a:prstGeom prst="rect">
            <a:avLst/>
          </a:prstGeom>
        </p:spPr>
        <p:txBody>
          <a:bodyPr>
            <a:no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fi-FI" sz="1800" kern="0" dirty="0" err="1">
                <a:solidFill>
                  <a:schemeClr val="tx1"/>
                </a:solidFill>
              </a:rPr>
              <a:t>Steps</a:t>
            </a:r>
            <a:r>
              <a:rPr lang="fi-FI" sz="1800" kern="0" dirty="0">
                <a:solidFill>
                  <a:schemeClr val="tx1"/>
                </a:solidFill>
              </a:rPr>
              <a:t> 1 </a:t>
            </a:r>
            <a:r>
              <a:rPr lang="fi-FI" sz="1800" kern="0" dirty="0" smtClean="0">
                <a:solidFill>
                  <a:schemeClr val="tx1"/>
                </a:solidFill>
              </a:rPr>
              <a:t>&amp; </a:t>
            </a:r>
            <a:r>
              <a:rPr lang="fi-FI" sz="1800" kern="0" dirty="0">
                <a:solidFill>
                  <a:schemeClr val="tx1"/>
                </a:solidFill>
              </a:rPr>
              <a:t>2: T</a:t>
            </a:r>
            <a:r>
              <a:rPr lang="fi-FI" sz="1800" kern="0" dirty="0" smtClean="0">
                <a:solidFill>
                  <a:schemeClr val="tx1"/>
                </a:solidFill>
              </a:rPr>
              <a:t>unnistetaan </a:t>
            </a:r>
            <a:r>
              <a:rPr lang="fi-FI" sz="1800" kern="0" dirty="0">
                <a:solidFill>
                  <a:schemeClr val="tx1"/>
                </a:solidFill>
              </a:rPr>
              <a:t>riskit ja arvioidaan niiden vaikuttavuus ja </a:t>
            </a:r>
            <a:r>
              <a:rPr lang="fi-FI" sz="1800" kern="0" dirty="0" smtClean="0">
                <a:solidFill>
                  <a:schemeClr val="tx1"/>
                </a:solidFill>
              </a:rPr>
              <a:t>todennäköisyys asteikolla 1-4. Esimerkiksi, </a:t>
            </a:r>
            <a:r>
              <a:rPr lang="fi-FI" sz="1800" kern="0" dirty="0">
                <a:solidFill>
                  <a:schemeClr val="tx1"/>
                </a:solidFill>
              </a:rPr>
              <a:t>jos digitaalisuuden taso on matala liittyen ‘tuotantoon, logistiikkaan ja kunnossapitoon</a:t>
            </a:r>
            <a:r>
              <a:rPr lang="fi-FI" sz="1800" kern="0" dirty="0" smtClean="0">
                <a:solidFill>
                  <a:schemeClr val="tx1"/>
                </a:solidFill>
              </a:rPr>
              <a:t>’, </a:t>
            </a:r>
            <a:r>
              <a:rPr lang="fi-FI" sz="1800" kern="0" dirty="0">
                <a:solidFill>
                  <a:schemeClr val="tx1"/>
                </a:solidFill>
              </a:rPr>
              <a:t>niin mitä uhkia ja mahdollisuuksia näihin toimintoihin liittyy? Tai jos ‘myynti ja asiakashallinta’ on digitaalisuudelta vahvaa, niin mitä siihen liittyviä mahdollisuuksia voidaan tunnistaa</a:t>
            </a:r>
            <a:r>
              <a:rPr lang="fi-FI" sz="1800" kern="0" dirty="0" smtClean="0">
                <a:solidFill>
                  <a:schemeClr val="tx1"/>
                </a:solidFill>
              </a:rPr>
              <a:t>?</a:t>
            </a:r>
            <a:endParaRPr lang="fi-FI" sz="1800" kern="0" dirty="0">
              <a:solidFill>
                <a:schemeClr val="tx1"/>
              </a:solidFill>
            </a:endParaRPr>
          </a:p>
        </p:txBody>
      </p:sp>
      <p:graphicFrame>
        <p:nvGraphicFramePr>
          <p:cNvPr id="14" name="Table 13">
            <a:extLst>
              <a:ext uri="{FF2B5EF4-FFF2-40B4-BE49-F238E27FC236}">
                <a16:creationId xmlns="" xmlns:a16="http://schemas.microsoft.com/office/drawing/2014/main" id="{7E708B5A-555F-490D-9793-08763662241C}"/>
              </a:ext>
            </a:extLst>
          </p:cNvPr>
          <p:cNvGraphicFramePr>
            <a:graphicFrameLocks noGrp="1"/>
          </p:cNvGraphicFramePr>
          <p:nvPr>
            <p:extLst>
              <p:ext uri="{D42A27DB-BD31-4B8C-83A1-F6EECF244321}">
                <p14:modId xmlns:p14="http://schemas.microsoft.com/office/powerpoint/2010/main" val="3357253007"/>
              </p:ext>
            </p:extLst>
          </p:nvPr>
        </p:nvGraphicFramePr>
        <p:xfrm>
          <a:off x="591016" y="2124249"/>
          <a:ext cx="10997999" cy="4720852"/>
        </p:xfrm>
        <a:graphic>
          <a:graphicData uri="http://schemas.openxmlformats.org/drawingml/2006/table">
            <a:tbl>
              <a:tblPr firstRow="1" bandRow="1">
                <a:tableStyleId>{5C22544A-7EE6-4342-B048-85BDC9FD1C3A}</a:tableStyleId>
              </a:tblPr>
              <a:tblGrid>
                <a:gridCol w="5854491">
                  <a:extLst>
                    <a:ext uri="{9D8B030D-6E8A-4147-A177-3AD203B41FA5}">
                      <a16:colId xmlns="" xmlns:a16="http://schemas.microsoft.com/office/drawing/2014/main" val="2812679770"/>
                    </a:ext>
                  </a:extLst>
                </a:gridCol>
                <a:gridCol w="2554944">
                  <a:extLst>
                    <a:ext uri="{9D8B030D-6E8A-4147-A177-3AD203B41FA5}">
                      <a16:colId xmlns="" xmlns:a16="http://schemas.microsoft.com/office/drawing/2014/main" val="2852264056"/>
                    </a:ext>
                  </a:extLst>
                </a:gridCol>
                <a:gridCol w="2588564">
                  <a:extLst>
                    <a:ext uri="{9D8B030D-6E8A-4147-A177-3AD203B41FA5}">
                      <a16:colId xmlns="" xmlns:a16="http://schemas.microsoft.com/office/drawing/2014/main" val="937810905"/>
                    </a:ext>
                  </a:extLst>
                </a:gridCol>
              </a:tblGrid>
              <a:tr h="331732">
                <a:tc>
                  <a:txBody>
                    <a:bodyPr/>
                    <a:lstStyle/>
                    <a:p>
                      <a:pPr algn="ctr"/>
                      <a:r>
                        <a:rPr lang="en-US" sz="1400" dirty="0" err="1"/>
                        <a:t>Tunnistettu</a:t>
                      </a:r>
                      <a:r>
                        <a:rPr lang="en-US" sz="1400" dirty="0"/>
                        <a:t> </a:t>
                      </a:r>
                      <a:r>
                        <a:rPr lang="en-US" sz="1400" dirty="0" err="1"/>
                        <a:t>uhka</a:t>
                      </a:r>
                      <a:r>
                        <a:rPr lang="en-US" sz="1400" dirty="0"/>
                        <a:t> tai </a:t>
                      </a:r>
                      <a:r>
                        <a:rPr lang="en-US" sz="1400" dirty="0" err="1"/>
                        <a:t>mahdollisuus</a:t>
                      </a:r>
                      <a:endParaRPr lang="en-US" sz="1400" dirty="0"/>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a:txBody>
                    <a:bodyPr/>
                    <a:lstStyle/>
                    <a:p>
                      <a:pPr marL="0" algn="ctr" defTabSz="914377" rtl="0" eaLnBrk="1" latinLnBrk="0" hangingPunct="1"/>
                      <a:r>
                        <a:rPr lang="en-US" sz="1400" b="1" kern="1200" dirty="0" err="1">
                          <a:solidFill>
                            <a:schemeClr val="lt1"/>
                          </a:solidFill>
                          <a:latin typeface="+mn-lt"/>
                          <a:ea typeface="+mn-ea"/>
                          <a:cs typeface="+mn-cs"/>
                        </a:rPr>
                        <a:t>Vaikutus</a:t>
                      </a:r>
                      <a:endParaRPr lang="en-US" sz="1400" b="1" kern="1200" dirty="0">
                        <a:solidFill>
                          <a:schemeClr val="lt1"/>
                        </a:solidFill>
                        <a:latin typeface="+mn-lt"/>
                        <a:ea typeface="+mn-ea"/>
                        <a:cs typeface="+mn-cs"/>
                      </a:endParaRPr>
                    </a:p>
                  </a:txBody>
                  <a:tcPr anchor="ctr">
                    <a:lnT w="9525" cap="flat" cmpd="sng" algn="ctr">
                      <a:solidFill>
                        <a:schemeClr val="tx1"/>
                      </a:solidFill>
                      <a:prstDash val="solid"/>
                      <a:round/>
                      <a:headEnd type="none" w="med" len="med"/>
                      <a:tailEnd type="none" w="med" len="med"/>
                    </a:lnT>
                  </a:tcPr>
                </a:tc>
                <a:tc>
                  <a:txBody>
                    <a:bodyPr/>
                    <a:lstStyle/>
                    <a:p>
                      <a:pPr marL="0" algn="ctr" defTabSz="914377" rtl="0" eaLnBrk="1" latinLnBrk="0" hangingPunct="1"/>
                      <a:r>
                        <a:rPr lang="en-US" sz="1400" b="1" kern="1200" dirty="0" err="1">
                          <a:solidFill>
                            <a:schemeClr val="lt1"/>
                          </a:solidFill>
                          <a:latin typeface="+mn-lt"/>
                          <a:ea typeface="+mn-ea"/>
                          <a:cs typeface="+mn-cs"/>
                        </a:rPr>
                        <a:t>Todennäköisyys</a:t>
                      </a:r>
                      <a:endParaRPr lang="en-US" sz="1400" b="1" kern="1200" dirty="0">
                        <a:solidFill>
                          <a:schemeClr val="lt1"/>
                        </a:solidFill>
                        <a:latin typeface="+mn-lt"/>
                        <a:ea typeface="+mn-ea"/>
                        <a:cs typeface="+mn-cs"/>
                      </a:endParaRP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2139607081"/>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572273013"/>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880883950"/>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721348056"/>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914377" rtl="0" eaLnBrk="1" latinLnBrk="0" hangingPunct="1"/>
                      <a:endParaRPr lang="en-US" sz="1200" kern="1200" dirty="0">
                        <a:solidFill>
                          <a:schemeClr val="tx2"/>
                        </a:solidFill>
                        <a:latin typeface="+mn-lt"/>
                        <a:ea typeface="+mn-ea"/>
                        <a:cs typeface="+mn-cs"/>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984224256"/>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4289602370"/>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298631473"/>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3372184532"/>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4188630639"/>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vl="2"/>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vl="2"/>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4255657696"/>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vl="2"/>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vl="2"/>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67991965"/>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4213508749"/>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442719308"/>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1912650204"/>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3542013700"/>
                  </a:ext>
                </a:extLst>
              </a:tr>
              <a:tr h="271417">
                <a:tc>
                  <a:txBody>
                    <a:bodyPr/>
                    <a:lstStyle/>
                    <a:p>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 xmlns:a16="http://schemas.microsoft.com/office/drawing/2014/main" val="24682238"/>
                  </a:ext>
                </a:extLst>
              </a:tr>
              <a:tr h="271417">
                <a:tc>
                  <a:txBody>
                    <a:bodyPr/>
                    <a:lstStyle/>
                    <a:p>
                      <a:pPr marL="0" marR="0" lvl="0" indent="0" algn="l" defTabSz="859512"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txBody>
                  <a:tcPr>
                    <a:lnL w="9525" cap="flat" cmpd="sng" algn="ctr">
                      <a:solidFill>
                        <a:schemeClr val="tx1"/>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lang="en-US" sz="1200" dirty="0">
                        <a:solidFill>
                          <a:schemeClr val="tx2"/>
                        </a:solidFill>
                      </a:endParaRPr>
                    </a:p>
                  </a:txBody>
                  <a:tcPr>
                    <a:lnL w="9525" cap="flat" cmpd="sng" algn="ctr">
                      <a:solidFill>
                        <a:schemeClr val="bg1">
                          <a:lumMod val="7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84227702"/>
                  </a:ext>
                </a:extLst>
              </a:tr>
            </a:tbl>
          </a:graphicData>
        </a:graphic>
      </p:graphicFrame>
      <p:sp>
        <p:nvSpPr>
          <p:cNvPr id="2" name="TextBox 1"/>
          <p:cNvSpPr txBox="1"/>
          <p:nvPr/>
        </p:nvSpPr>
        <p:spPr>
          <a:xfrm>
            <a:off x="9882293" y="294845"/>
            <a:ext cx="1767682" cy="1200329"/>
          </a:xfrm>
          <a:prstGeom prst="rect">
            <a:avLst/>
          </a:prstGeom>
          <a:noFill/>
          <a:ln>
            <a:solidFill>
              <a:schemeClr val="tx1"/>
            </a:solidFill>
          </a:ln>
        </p:spPr>
        <p:txBody>
          <a:bodyPr wrap="square" rtlCol="0">
            <a:spAutoFit/>
          </a:bodyPr>
          <a:lstStyle/>
          <a:p>
            <a:r>
              <a:rPr lang="fi-FI" dirty="0" smtClean="0"/>
              <a:t>4. Hyvin korkea</a:t>
            </a:r>
          </a:p>
          <a:p>
            <a:r>
              <a:rPr lang="fi-FI" dirty="0"/>
              <a:t>3</a:t>
            </a:r>
            <a:r>
              <a:rPr lang="fi-FI" dirty="0" smtClean="0"/>
              <a:t>. Korkea</a:t>
            </a:r>
          </a:p>
          <a:p>
            <a:r>
              <a:rPr lang="fi-FI" dirty="0" smtClean="0"/>
              <a:t>2. Matala</a:t>
            </a:r>
          </a:p>
          <a:p>
            <a:r>
              <a:rPr lang="fi-FI" dirty="0" smtClean="0"/>
              <a:t>1. Hyvin matala</a:t>
            </a:r>
            <a:endParaRPr lang="fi-FI" dirty="0"/>
          </a:p>
        </p:txBody>
      </p:sp>
    </p:spTree>
    <p:extLst>
      <p:ext uri="{BB962C8B-B14F-4D97-AF65-F5344CB8AC3E}">
        <p14:creationId xmlns:p14="http://schemas.microsoft.com/office/powerpoint/2010/main" val="30924006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34" y="535887"/>
            <a:ext cx="10515600" cy="671195"/>
          </a:xfrm>
        </p:spPr>
        <p:txBody>
          <a:bodyPr>
            <a:normAutofit fontScale="90000"/>
          </a:bodyPr>
          <a:lstStyle/>
          <a:p>
            <a:r>
              <a:rPr lang="fi-FI" dirty="0" err="1" smtClean="0"/>
              <a:t>Step</a:t>
            </a:r>
            <a:r>
              <a:rPr lang="fi-FI" dirty="0" smtClean="0"/>
              <a:t> 3A: Sijoitetaan jokainen </a:t>
            </a:r>
            <a:r>
              <a:rPr lang="fi-FI" b="1" dirty="0" smtClean="0"/>
              <a:t>uhka</a:t>
            </a:r>
            <a:r>
              <a:rPr lang="fi-FI" dirty="0" smtClean="0"/>
              <a:t> nelikenttään</a:t>
            </a:r>
            <a:endParaRPr lang="fi-FI"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9411992"/>
              </p:ext>
            </p:extLst>
          </p:nvPr>
        </p:nvGraphicFramePr>
        <p:xfrm>
          <a:off x="1566511" y="1365402"/>
          <a:ext cx="9820800" cy="4518000"/>
        </p:xfrm>
        <a:graphic>
          <a:graphicData uri="http://schemas.openxmlformats.org/drawingml/2006/table">
            <a:tbl>
              <a:tblPr firstRow="1" bandRow="1">
                <a:tableStyleId>{5C22544A-7EE6-4342-B048-85BDC9FD1C3A}</a:tableStyleId>
              </a:tblPr>
              <a:tblGrid>
                <a:gridCol w="4910400">
                  <a:extLst>
                    <a:ext uri="{9D8B030D-6E8A-4147-A177-3AD203B41FA5}">
                      <a16:colId xmlns="" xmlns:a16="http://schemas.microsoft.com/office/drawing/2014/main" val="9842512"/>
                    </a:ext>
                  </a:extLst>
                </a:gridCol>
                <a:gridCol w="4910400">
                  <a:extLst>
                    <a:ext uri="{9D8B030D-6E8A-4147-A177-3AD203B41FA5}">
                      <a16:colId xmlns="" xmlns:a16="http://schemas.microsoft.com/office/drawing/2014/main" val="3136518754"/>
                    </a:ext>
                  </a:extLst>
                </a:gridCol>
              </a:tblGrid>
              <a:tr h="2259000">
                <a:tc>
                  <a:txBody>
                    <a:bodyPr/>
                    <a:lstStyle/>
                    <a:p>
                      <a:endParaRPr lang="fi-FI"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70421220"/>
                  </a:ext>
                </a:extLst>
              </a:tr>
              <a:tr h="2259000">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FFA6"/>
                    </a:solid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32586221"/>
                  </a:ext>
                </a:extLst>
              </a:tr>
            </a:tbl>
          </a:graphicData>
        </a:graphic>
      </p:graphicFrame>
      <p:sp>
        <p:nvSpPr>
          <p:cNvPr id="7" name="Rectangle 6"/>
          <p:cNvSpPr/>
          <p:nvPr/>
        </p:nvSpPr>
        <p:spPr>
          <a:xfrm>
            <a:off x="65314" y="3424347"/>
            <a:ext cx="1518622" cy="400110"/>
          </a:xfrm>
          <a:prstGeom prst="rect">
            <a:avLst/>
          </a:prstGeom>
          <a:noFill/>
        </p:spPr>
        <p:txBody>
          <a:bodyPr wrap="none" lIns="91440" tIns="45720" rIns="91440" bIns="45720">
            <a:spAutoFit/>
          </a:bodyPr>
          <a:lstStyle/>
          <a:p>
            <a:pPr algn="ctr"/>
            <a:r>
              <a:rPr lang="fi-FI" sz="2000" dirty="0" smtClean="0">
                <a:ln w="0"/>
                <a:solidFill>
                  <a:schemeClr val="accent1">
                    <a:lumMod val="75000"/>
                  </a:schemeClr>
                </a:solidFill>
                <a:effectLst>
                  <a:outerShdw blurRad="38100" dist="19050" dir="2700000" algn="tl" rotWithShape="0">
                    <a:schemeClr val="dk1">
                      <a:alpha val="40000"/>
                    </a:schemeClr>
                  </a:outerShdw>
                </a:effectLst>
              </a:rPr>
              <a:t>Vaikuttavuus</a:t>
            </a:r>
            <a:endParaRPr lang="fi-FI" sz="2000" b="0" cap="none" spc="0" dirty="0">
              <a:ln w="0"/>
              <a:solidFill>
                <a:schemeClr val="accent1">
                  <a:lumMod val="75000"/>
                </a:schemeClr>
              </a:solidFill>
              <a:effectLst>
                <a:outerShdw blurRad="38100" dist="19050" dir="2700000" algn="tl" rotWithShape="0">
                  <a:schemeClr val="dk1">
                    <a:alpha val="40000"/>
                  </a:schemeClr>
                </a:outerShdw>
              </a:effectLst>
            </a:endParaRPr>
          </a:p>
        </p:txBody>
      </p:sp>
      <p:sp>
        <p:nvSpPr>
          <p:cNvPr id="8" name="Rectangle 7"/>
          <p:cNvSpPr/>
          <p:nvPr/>
        </p:nvSpPr>
        <p:spPr>
          <a:xfrm>
            <a:off x="5573587" y="5944957"/>
            <a:ext cx="1806648" cy="400110"/>
          </a:xfrm>
          <a:prstGeom prst="rect">
            <a:avLst/>
          </a:prstGeom>
          <a:noFill/>
        </p:spPr>
        <p:txBody>
          <a:bodyPr wrap="none" lIns="91440" tIns="45720" rIns="91440" bIns="45720">
            <a:spAutoFit/>
          </a:bodyPr>
          <a:lstStyle/>
          <a:p>
            <a:pPr algn="ctr"/>
            <a:r>
              <a:rPr lang="fi-FI" sz="2000" dirty="0" smtClean="0">
                <a:ln w="0"/>
                <a:solidFill>
                  <a:schemeClr val="accent1">
                    <a:lumMod val="75000"/>
                  </a:schemeClr>
                </a:solidFill>
                <a:effectLst>
                  <a:outerShdw blurRad="38100" dist="19050" dir="2700000" algn="tl" rotWithShape="0">
                    <a:schemeClr val="dk1">
                      <a:alpha val="40000"/>
                    </a:schemeClr>
                  </a:outerShdw>
                </a:effectLst>
              </a:rPr>
              <a:t>Todennäköisyys</a:t>
            </a:r>
            <a:endParaRPr lang="fi-FI" sz="2000" b="0" cap="none" spc="0" dirty="0">
              <a:ln w="0"/>
              <a:solidFill>
                <a:schemeClr val="accent1">
                  <a:lumMod val="75000"/>
                </a:schemeClr>
              </a:solidFill>
              <a:effectLst>
                <a:outerShdw blurRad="38100" dist="19050" dir="2700000" algn="tl" rotWithShape="0">
                  <a:schemeClr val="dk1">
                    <a:alpha val="40000"/>
                  </a:schemeClr>
                </a:outerShdw>
              </a:effectLst>
            </a:endParaRPr>
          </a:p>
        </p:txBody>
      </p:sp>
      <p:sp>
        <p:nvSpPr>
          <p:cNvPr id="9" name="TextBox 8"/>
          <p:cNvSpPr txBox="1"/>
          <p:nvPr/>
        </p:nvSpPr>
        <p:spPr>
          <a:xfrm>
            <a:off x="801830" y="1207081"/>
            <a:ext cx="1231753" cy="584775"/>
          </a:xfrm>
          <a:prstGeom prst="rect">
            <a:avLst/>
          </a:prstGeom>
          <a:noFill/>
        </p:spPr>
        <p:txBody>
          <a:bodyPr wrap="square" rtlCol="0">
            <a:spAutoFit/>
          </a:bodyPr>
          <a:lstStyle/>
          <a:p>
            <a:r>
              <a:rPr lang="fi-FI" sz="1400" dirty="0" smtClean="0"/>
              <a:t>Erittäin</a:t>
            </a:r>
            <a:r>
              <a:rPr lang="fi-FI" dirty="0" smtClean="0"/>
              <a:t> </a:t>
            </a:r>
            <a:r>
              <a:rPr lang="fi-FI" sz="1400" dirty="0" smtClean="0"/>
              <a:t>korkea</a:t>
            </a:r>
            <a:endParaRPr lang="fi-FI" sz="1400" dirty="0"/>
          </a:p>
        </p:txBody>
      </p:sp>
      <p:sp>
        <p:nvSpPr>
          <p:cNvPr id="10" name="TextBox 9"/>
          <p:cNvSpPr txBox="1"/>
          <p:nvPr/>
        </p:nvSpPr>
        <p:spPr>
          <a:xfrm>
            <a:off x="824625" y="5494403"/>
            <a:ext cx="1101124" cy="523220"/>
          </a:xfrm>
          <a:prstGeom prst="rect">
            <a:avLst/>
          </a:prstGeom>
          <a:noFill/>
        </p:spPr>
        <p:txBody>
          <a:bodyPr wrap="square" rtlCol="0">
            <a:spAutoFit/>
          </a:bodyPr>
          <a:lstStyle/>
          <a:p>
            <a:r>
              <a:rPr lang="fi-FI" sz="1400" dirty="0" smtClean="0"/>
              <a:t>Erittäin matala</a:t>
            </a:r>
            <a:endParaRPr lang="fi-FI" sz="1400" dirty="0"/>
          </a:p>
        </p:txBody>
      </p:sp>
      <p:sp>
        <p:nvSpPr>
          <p:cNvPr id="11" name="TextBox 10"/>
          <p:cNvSpPr txBox="1"/>
          <p:nvPr/>
        </p:nvSpPr>
        <p:spPr>
          <a:xfrm>
            <a:off x="1484876" y="5924837"/>
            <a:ext cx="881745" cy="523220"/>
          </a:xfrm>
          <a:prstGeom prst="rect">
            <a:avLst/>
          </a:prstGeom>
          <a:noFill/>
        </p:spPr>
        <p:txBody>
          <a:bodyPr wrap="square" rtlCol="0">
            <a:spAutoFit/>
          </a:bodyPr>
          <a:lstStyle/>
          <a:p>
            <a:r>
              <a:rPr lang="fi-FI" sz="1400" dirty="0" smtClean="0"/>
              <a:t>Erittäin matala</a:t>
            </a:r>
            <a:endParaRPr lang="fi-FI" sz="1400" dirty="0"/>
          </a:p>
        </p:txBody>
      </p:sp>
      <p:sp>
        <p:nvSpPr>
          <p:cNvPr id="12" name="TextBox 11"/>
          <p:cNvSpPr txBox="1"/>
          <p:nvPr/>
        </p:nvSpPr>
        <p:spPr>
          <a:xfrm>
            <a:off x="10731980" y="5883402"/>
            <a:ext cx="881745" cy="523220"/>
          </a:xfrm>
          <a:prstGeom prst="rect">
            <a:avLst/>
          </a:prstGeom>
          <a:noFill/>
        </p:spPr>
        <p:txBody>
          <a:bodyPr wrap="square" rtlCol="0">
            <a:spAutoFit/>
          </a:bodyPr>
          <a:lstStyle/>
          <a:p>
            <a:r>
              <a:rPr lang="fi-FI" sz="1400" dirty="0" smtClean="0"/>
              <a:t>Erittäin korkea</a:t>
            </a:r>
            <a:endParaRPr lang="fi-FI" sz="1400" dirty="0"/>
          </a:p>
        </p:txBody>
      </p:sp>
    </p:spTree>
    <p:extLst>
      <p:ext uri="{BB962C8B-B14F-4D97-AF65-F5344CB8AC3E}">
        <p14:creationId xmlns:p14="http://schemas.microsoft.com/office/powerpoint/2010/main" val="34057929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47816015"/>
              </p:ext>
            </p:extLst>
          </p:nvPr>
        </p:nvGraphicFramePr>
        <p:xfrm>
          <a:off x="1532708" y="1497874"/>
          <a:ext cx="9821091" cy="4517568"/>
        </p:xfrm>
        <a:graphic>
          <a:graphicData uri="http://schemas.openxmlformats.org/drawingml/2006/table">
            <a:tbl>
              <a:tblPr firstRow="1" bandRow="1">
                <a:tableStyleId>{5C22544A-7EE6-4342-B048-85BDC9FD1C3A}</a:tableStyleId>
              </a:tblPr>
              <a:tblGrid>
                <a:gridCol w="5081914">
                  <a:extLst>
                    <a:ext uri="{9D8B030D-6E8A-4147-A177-3AD203B41FA5}">
                      <a16:colId xmlns="" xmlns:a16="http://schemas.microsoft.com/office/drawing/2014/main" val="2021788346"/>
                    </a:ext>
                  </a:extLst>
                </a:gridCol>
                <a:gridCol w="4739177">
                  <a:extLst>
                    <a:ext uri="{9D8B030D-6E8A-4147-A177-3AD203B41FA5}">
                      <a16:colId xmlns="" xmlns:a16="http://schemas.microsoft.com/office/drawing/2014/main" val="869173193"/>
                    </a:ext>
                  </a:extLst>
                </a:gridCol>
              </a:tblGrid>
              <a:tr h="2258784">
                <a:tc>
                  <a:txBody>
                    <a:bodyPr/>
                    <a:lstStyle/>
                    <a:p>
                      <a:endParaRPr lang="fi-FI"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E4D0"/>
                    </a:solidFill>
                  </a:tcPr>
                </a:tc>
                <a:extLst>
                  <a:ext uri="{0D108BD9-81ED-4DB2-BD59-A6C34878D82A}">
                    <a16:rowId xmlns="" xmlns:a16="http://schemas.microsoft.com/office/drawing/2014/main" val="3309468786"/>
                  </a:ext>
                </a:extLst>
              </a:tr>
              <a:tr h="2258784">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FFA6"/>
                    </a:solid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01893888"/>
                  </a:ext>
                </a:extLst>
              </a:tr>
            </a:tbl>
          </a:graphicData>
        </a:graphic>
      </p:graphicFrame>
      <p:sp>
        <p:nvSpPr>
          <p:cNvPr id="7" name="Rectangle 6"/>
          <p:cNvSpPr/>
          <p:nvPr/>
        </p:nvSpPr>
        <p:spPr>
          <a:xfrm>
            <a:off x="14086" y="3556603"/>
            <a:ext cx="1518622" cy="400110"/>
          </a:xfrm>
          <a:prstGeom prst="rect">
            <a:avLst/>
          </a:prstGeom>
          <a:noFill/>
        </p:spPr>
        <p:txBody>
          <a:bodyPr wrap="none" lIns="91440" tIns="45720" rIns="91440" bIns="45720">
            <a:spAutoFit/>
          </a:bodyPr>
          <a:lstStyle/>
          <a:p>
            <a:pPr algn="ctr"/>
            <a:r>
              <a:rPr lang="fi-FI" sz="2000" dirty="0" smtClean="0">
                <a:ln w="0"/>
                <a:solidFill>
                  <a:schemeClr val="accent1">
                    <a:lumMod val="75000"/>
                  </a:schemeClr>
                </a:solidFill>
                <a:effectLst>
                  <a:outerShdw blurRad="38100" dist="19050" dir="2700000" algn="tl" rotWithShape="0">
                    <a:schemeClr val="dk1">
                      <a:alpha val="40000"/>
                    </a:schemeClr>
                  </a:outerShdw>
                </a:effectLst>
              </a:rPr>
              <a:t>Vaikuttavuus</a:t>
            </a:r>
            <a:endParaRPr lang="fi-FI" sz="2000" b="0" cap="none" spc="0" dirty="0">
              <a:ln w="0"/>
              <a:solidFill>
                <a:schemeClr val="accent1">
                  <a:lumMod val="75000"/>
                </a:schemeClr>
              </a:solidFill>
              <a:effectLst>
                <a:outerShdw blurRad="38100" dist="19050" dir="2700000" algn="tl" rotWithShape="0">
                  <a:schemeClr val="dk1">
                    <a:alpha val="40000"/>
                  </a:schemeClr>
                </a:outerShdw>
              </a:effectLst>
            </a:endParaRPr>
          </a:p>
        </p:txBody>
      </p:sp>
      <p:sp>
        <p:nvSpPr>
          <p:cNvPr id="8" name="Rectangle 7"/>
          <p:cNvSpPr/>
          <p:nvPr/>
        </p:nvSpPr>
        <p:spPr>
          <a:xfrm>
            <a:off x="5766352" y="6101623"/>
            <a:ext cx="1806648" cy="400110"/>
          </a:xfrm>
          <a:prstGeom prst="rect">
            <a:avLst/>
          </a:prstGeom>
          <a:noFill/>
        </p:spPr>
        <p:txBody>
          <a:bodyPr wrap="none" lIns="91440" tIns="45720" rIns="91440" bIns="45720">
            <a:spAutoFit/>
          </a:bodyPr>
          <a:lstStyle/>
          <a:p>
            <a:pPr algn="ctr"/>
            <a:r>
              <a:rPr lang="fi-FI" sz="2000" dirty="0" smtClean="0">
                <a:ln w="0"/>
                <a:solidFill>
                  <a:schemeClr val="accent1">
                    <a:lumMod val="75000"/>
                  </a:schemeClr>
                </a:solidFill>
                <a:effectLst>
                  <a:outerShdw blurRad="38100" dist="19050" dir="2700000" algn="tl" rotWithShape="0">
                    <a:schemeClr val="dk1">
                      <a:alpha val="40000"/>
                    </a:schemeClr>
                  </a:outerShdw>
                </a:effectLst>
              </a:rPr>
              <a:t>Todennäköisyys</a:t>
            </a:r>
            <a:endParaRPr lang="fi-FI" sz="2000" b="0" cap="none" spc="0" dirty="0">
              <a:ln w="0"/>
              <a:solidFill>
                <a:schemeClr val="accent1">
                  <a:lumMod val="75000"/>
                </a:schemeClr>
              </a:solidFill>
              <a:effectLst>
                <a:outerShdw blurRad="38100" dist="19050" dir="2700000" algn="tl" rotWithShape="0">
                  <a:schemeClr val="dk1">
                    <a:alpha val="40000"/>
                  </a:schemeClr>
                </a:outerShdw>
              </a:effectLst>
            </a:endParaRPr>
          </a:p>
        </p:txBody>
      </p:sp>
      <p:sp>
        <p:nvSpPr>
          <p:cNvPr id="9" name="TextBox 8"/>
          <p:cNvSpPr txBox="1"/>
          <p:nvPr/>
        </p:nvSpPr>
        <p:spPr>
          <a:xfrm>
            <a:off x="773395" y="1358184"/>
            <a:ext cx="881745" cy="523220"/>
          </a:xfrm>
          <a:prstGeom prst="rect">
            <a:avLst/>
          </a:prstGeom>
          <a:noFill/>
        </p:spPr>
        <p:txBody>
          <a:bodyPr wrap="square" rtlCol="0">
            <a:spAutoFit/>
          </a:bodyPr>
          <a:lstStyle/>
          <a:p>
            <a:r>
              <a:rPr lang="fi-FI" sz="1400" dirty="0" smtClean="0"/>
              <a:t>Erittäin korkea</a:t>
            </a:r>
            <a:endParaRPr lang="fi-FI" sz="1400" dirty="0"/>
          </a:p>
        </p:txBody>
      </p:sp>
      <p:sp>
        <p:nvSpPr>
          <p:cNvPr id="10" name="TextBox 9"/>
          <p:cNvSpPr txBox="1"/>
          <p:nvPr/>
        </p:nvSpPr>
        <p:spPr>
          <a:xfrm>
            <a:off x="10750216" y="6046596"/>
            <a:ext cx="881745" cy="523220"/>
          </a:xfrm>
          <a:prstGeom prst="rect">
            <a:avLst/>
          </a:prstGeom>
          <a:noFill/>
        </p:spPr>
        <p:txBody>
          <a:bodyPr wrap="square" rtlCol="0">
            <a:spAutoFit/>
          </a:bodyPr>
          <a:lstStyle/>
          <a:p>
            <a:r>
              <a:rPr lang="fi-FI" sz="1400" dirty="0" smtClean="0"/>
              <a:t>Erittäin korkea</a:t>
            </a:r>
            <a:endParaRPr lang="fi-FI" sz="1400" dirty="0"/>
          </a:p>
        </p:txBody>
      </p:sp>
      <p:sp>
        <p:nvSpPr>
          <p:cNvPr id="11" name="TextBox 10"/>
          <p:cNvSpPr txBox="1"/>
          <p:nvPr/>
        </p:nvSpPr>
        <p:spPr>
          <a:xfrm>
            <a:off x="773395" y="5516848"/>
            <a:ext cx="881745" cy="523220"/>
          </a:xfrm>
          <a:prstGeom prst="rect">
            <a:avLst/>
          </a:prstGeom>
          <a:noFill/>
        </p:spPr>
        <p:txBody>
          <a:bodyPr wrap="square" rtlCol="0">
            <a:spAutoFit/>
          </a:bodyPr>
          <a:lstStyle/>
          <a:p>
            <a:r>
              <a:rPr lang="fi-FI" sz="1400" dirty="0" smtClean="0"/>
              <a:t>Erittäin matala</a:t>
            </a:r>
            <a:endParaRPr lang="fi-FI" sz="1400" dirty="0"/>
          </a:p>
        </p:txBody>
      </p:sp>
      <p:sp>
        <p:nvSpPr>
          <p:cNvPr id="12" name="TextBox 11"/>
          <p:cNvSpPr txBox="1"/>
          <p:nvPr/>
        </p:nvSpPr>
        <p:spPr>
          <a:xfrm>
            <a:off x="1434795" y="6040068"/>
            <a:ext cx="881745" cy="523220"/>
          </a:xfrm>
          <a:prstGeom prst="rect">
            <a:avLst/>
          </a:prstGeom>
          <a:noFill/>
        </p:spPr>
        <p:txBody>
          <a:bodyPr wrap="square" rtlCol="0">
            <a:spAutoFit/>
          </a:bodyPr>
          <a:lstStyle/>
          <a:p>
            <a:r>
              <a:rPr lang="fi-FI" sz="1400" dirty="0" smtClean="0"/>
              <a:t>Erittäin matala</a:t>
            </a:r>
            <a:endParaRPr lang="fi-FI" sz="1400" dirty="0"/>
          </a:p>
        </p:txBody>
      </p:sp>
      <p:sp>
        <p:nvSpPr>
          <p:cNvPr id="14" name="Title 1"/>
          <p:cNvSpPr>
            <a:spLocks noGrp="1"/>
          </p:cNvSpPr>
          <p:nvPr>
            <p:ph type="title"/>
          </p:nvPr>
        </p:nvSpPr>
        <p:spPr>
          <a:xfrm>
            <a:off x="773396" y="662363"/>
            <a:ext cx="11418604" cy="671195"/>
          </a:xfrm>
        </p:spPr>
        <p:txBody>
          <a:bodyPr>
            <a:normAutofit fontScale="90000"/>
          </a:bodyPr>
          <a:lstStyle/>
          <a:p>
            <a:r>
              <a:rPr lang="fi-FI" dirty="0" err="1" smtClean="0"/>
              <a:t>Step</a:t>
            </a:r>
            <a:r>
              <a:rPr lang="fi-FI" dirty="0" smtClean="0"/>
              <a:t> 3B: Sijoitetaan jokainen </a:t>
            </a:r>
            <a:r>
              <a:rPr lang="fi-FI" b="1" dirty="0" smtClean="0"/>
              <a:t>mahdollisuus</a:t>
            </a:r>
            <a:r>
              <a:rPr lang="fi-FI" dirty="0" smtClean="0"/>
              <a:t> nelikenttään</a:t>
            </a:r>
            <a:endParaRPr lang="fi-FI" dirty="0"/>
          </a:p>
        </p:txBody>
      </p:sp>
    </p:spTree>
    <p:extLst>
      <p:ext uri="{BB962C8B-B14F-4D97-AF65-F5344CB8AC3E}">
        <p14:creationId xmlns:p14="http://schemas.microsoft.com/office/powerpoint/2010/main" val="25045611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2818"/>
          </a:xfrm>
        </p:spPr>
        <p:txBody>
          <a:bodyPr>
            <a:normAutofit fontScale="90000"/>
          </a:bodyPr>
          <a:lstStyle/>
          <a:p>
            <a:r>
              <a:rPr lang="fi-FI" sz="3600" dirty="0" err="1" smtClean="0"/>
              <a:t>Step</a:t>
            </a:r>
            <a:r>
              <a:rPr lang="fi-FI" sz="3600" dirty="0" smtClean="0"/>
              <a:t> 3C: Sijoitetaan jokainen tuote, palvelu jne. nelikenttään</a:t>
            </a:r>
            <a:endParaRPr lang="fi-FI" sz="3600" dirty="0"/>
          </a:p>
        </p:txBody>
      </p:sp>
      <p:graphicFrame>
        <p:nvGraphicFramePr>
          <p:cNvPr id="4" name="Content Placeholder 5"/>
          <p:cNvGraphicFramePr>
            <a:graphicFrameLocks/>
          </p:cNvGraphicFramePr>
          <p:nvPr>
            <p:extLst>
              <p:ext uri="{D42A27DB-BD31-4B8C-83A1-F6EECF244321}">
                <p14:modId xmlns:p14="http://schemas.microsoft.com/office/powerpoint/2010/main" val="2117824298"/>
              </p:ext>
            </p:extLst>
          </p:nvPr>
        </p:nvGraphicFramePr>
        <p:xfrm>
          <a:off x="3734889" y="1781776"/>
          <a:ext cx="7618911" cy="4517568"/>
        </p:xfrm>
        <a:graphic>
          <a:graphicData uri="http://schemas.openxmlformats.org/drawingml/2006/table">
            <a:tbl>
              <a:tblPr firstRow="1" bandRow="1">
                <a:tableStyleId>{5C22544A-7EE6-4342-B048-85BDC9FD1C3A}</a:tableStyleId>
              </a:tblPr>
              <a:tblGrid>
                <a:gridCol w="3942399">
                  <a:extLst>
                    <a:ext uri="{9D8B030D-6E8A-4147-A177-3AD203B41FA5}">
                      <a16:colId xmlns="" xmlns:a16="http://schemas.microsoft.com/office/drawing/2014/main" val="2021788346"/>
                    </a:ext>
                  </a:extLst>
                </a:gridCol>
                <a:gridCol w="3676512">
                  <a:extLst>
                    <a:ext uri="{9D8B030D-6E8A-4147-A177-3AD203B41FA5}">
                      <a16:colId xmlns="" xmlns:a16="http://schemas.microsoft.com/office/drawing/2014/main" val="869173193"/>
                    </a:ext>
                  </a:extLst>
                </a:gridCol>
              </a:tblGrid>
              <a:tr h="2258784">
                <a:tc>
                  <a:txBody>
                    <a:bodyPr/>
                    <a:lstStyle/>
                    <a:p>
                      <a:endParaRPr lang="fi-FI"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FI"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E4D0"/>
                    </a:solidFill>
                  </a:tcPr>
                </a:tc>
                <a:extLst>
                  <a:ext uri="{0D108BD9-81ED-4DB2-BD59-A6C34878D82A}">
                    <a16:rowId xmlns="" xmlns:a16="http://schemas.microsoft.com/office/drawing/2014/main" val="3309468786"/>
                  </a:ext>
                </a:extLst>
              </a:tr>
              <a:tr h="2258784">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FFA6"/>
                    </a:solid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01893888"/>
                  </a:ext>
                </a:extLst>
              </a:tr>
            </a:tbl>
          </a:graphicData>
        </a:graphic>
      </p:graphicFrame>
      <p:sp>
        <p:nvSpPr>
          <p:cNvPr id="5" name="Tekstiruutu 15">
            <a:extLst>
              <a:ext uri="{FF2B5EF4-FFF2-40B4-BE49-F238E27FC236}">
                <a16:creationId xmlns="" xmlns:a16="http://schemas.microsoft.com/office/drawing/2014/main" id="{51F526A4-BF23-4136-80A0-8A17D1A485F2}"/>
              </a:ext>
            </a:extLst>
          </p:cNvPr>
          <p:cNvSpPr txBox="1"/>
          <p:nvPr/>
        </p:nvSpPr>
        <p:spPr>
          <a:xfrm>
            <a:off x="270164" y="2587336"/>
            <a:ext cx="2673333" cy="3693319"/>
          </a:xfrm>
          <a:prstGeom prst="rect">
            <a:avLst/>
          </a:prstGeom>
          <a:noFill/>
        </p:spPr>
        <p:txBody>
          <a:bodyPr wrap="square" rtlCol="0">
            <a:spAutoFit/>
          </a:bodyPr>
          <a:lstStyle/>
          <a:p>
            <a:r>
              <a:rPr lang="fi-FI" dirty="0"/>
              <a:t>Tuotteet / palvelu</a:t>
            </a:r>
          </a:p>
          <a:p>
            <a:pPr marL="285750" indent="-285750">
              <a:buFont typeface="Arial" panose="020B0604020202020204" pitchFamily="34" charset="0"/>
              <a:buChar char="•"/>
            </a:pPr>
            <a:r>
              <a:rPr lang="fi-FI" dirty="0"/>
              <a:t>Pallon koko määrittää suhteen liikevaihtoon (nyt merkitty </a:t>
            </a:r>
            <a:r>
              <a:rPr lang="fi-FI"/>
              <a:t>vain </a:t>
            </a:r>
            <a:r>
              <a:rPr lang="fi-FI" smtClean="0"/>
              <a:t>%-luku</a:t>
            </a:r>
            <a:r>
              <a:rPr lang="fi-FI" dirty="0"/>
              <a:t>, koko on sama</a:t>
            </a:r>
          </a:p>
          <a:p>
            <a:pPr marL="285750" indent="-285750">
              <a:buFont typeface="Arial" panose="020B0604020202020204" pitchFamily="34" charset="0"/>
              <a:buChar char="•"/>
            </a:pPr>
            <a:endParaRPr lang="fi-FI" dirty="0" smtClean="0"/>
          </a:p>
          <a:p>
            <a:pPr marL="285750" indent="-285750">
              <a:buFont typeface="Arial" panose="020B0604020202020204" pitchFamily="34" charset="0"/>
              <a:buChar char="•"/>
            </a:pPr>
            <a:endParaRPr lang="fi-FI" dirty="0" smtClean="0"/>
          </a:p>
          <a:p>
            <a:pPr marL="285750" indent="-285750">
              <a:buFont typeface="Arial" panose="020B0604020202020204" pitchFamily="34" charset="0"/>
              <a:buChar char="•"/>
            </a:pPr>
            <a:r>
              <a:rPr lang="fi-FI" dirty="0" smtClean="0"/>
              <a:t>nykytila</a:t>
            </a: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tavoite</a:t>
            </a:r>
          </a:p>
          <a:p>
            <a:pPr marL="285750" indent="-285750">
              <a:buFont typeface="Arial" panose="020B0604020202020204" pitchFamily="34" charset="0"/>
              <a:buChar char="•"/>
            </a:pPr>
            <a:endParaRPr lang="fi-FI" dirty="0"/>
          </a:p>
        </p:txBody>
      </p:sp>
      <p:sp>
        <p:nvSpPr>
          <p:cNvPr id="6" name="Ellipsi 21">
            <a:extLst>
              <a:ext uri="{FF2B5EF4-FFF2-40B4-BE49-F238E27FC236}">
                <a16:creationId xmlns="" xmlns:a16="http://schemas.microsoft.com/office/drawing/2014/main" id="{DA8E0DF7-B7A6-4800-9CEA-836FAA0D2778}"/>
              </a:ext>
            </a:extLst>
          </p:cNvPr>
          <p:cNvSpPr/>
          <p:nvPr/>
        </p:nvSpPr>
        <p:spPr>
          <a:xfrm>
            <a:off x="1446854" y="4367532"/>
            <a:ext cx="935181" cy="718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t>Tuote C</a:t>
            </a:r>
          </a:p>
          <a:p>
            <a:pPr algn="ctr"/>
            <a:r>
              <a:rPr lang="fi-FI" sz="1000" dirty="0"/>
              <a:t>25</a:t>
            </a:r>
          </a:p>
        </p:txBody>
      </p:sp>
      <p:sp>
        <p:nvSpPr>
          <p:cNvPr id="7" name="Ellipsi 22">
            <a:extLst>
              <a:ext uri="{FF2B5EF4-FFF2-40B4-BE49-F238E27FC236}">
                <a16:creationId xmlns="" xmlns:a16="http://schemas.microsoft.com/office/drawing/2014/main" id="{014EA583-9023-40C0-BCE9-C38BD3B785D4}"/>
              </a:ext>
            </a:extLst>
          </p:cNvPr>
          <p:cNvSpPr/>
          <p:nvPr/>
        </p:nvSpPr>
        <p:spPr>
          <a:xfrm>
            <a:off x="1446855" y="5448519"/>
            <a:ext cx="935181" cy="7185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t>Tuote C</a:t>
            </a:r>
          </a:p>
          <a:p>
            <a:pPr algn="ctr"/>
            <a:r>
              <a:rPr lang="fi-FI" sz="1000" dirty="0"/>
              <a:t>25</a:t>
            </a:r>
          </a:p>
        </p:txBody>
      </p:sp>
      <p:sp>
        <p:nvSpPr>
          <p:cNvPr id="8" name="TextBox 7"/>
          <p:cNvSpPr txBox="1"/>
          <p:nvPr/>
        </p:nvSpPr>
        <p:spPr>
          <a:xfrm>
            <a:off x="3734889" y="1145461"/>
            <a:ext cx="3466011" cy="523220"/>
          </a:xfrm>
          <a:prstGeom prst="rect">
            <a:avLst/>
          </a:prstGeom>
          <a:noFill/>
        </p:spPr>
        <p:txBody>
          <a:bodyPr wrap="square" rtlCol="0">
            <a:spAutoFit/>
          </a:bodyPr>
          <a:lstStyle/>
          <a:p>
            <a:r>
              <a:rPr lang="fi-FI" sz="1400" b="1" dirty="0" smtClean="0"/>
              <a:t>Tulovirta pienenee ja kustannukset pienenevät</a:t>
            </a:r>
            <a:endParaRPr lang="fi-FI" sz="1400" b="1" dirty="0"/>
          </a:p>
        </p:txBody>
      </p:sp>
      <p:sp>
        <p:nvSpPr>
          <p:cNvPr id="9" name="TextBox 8"/>
          <p:cNvSpPr txBox="1"/>
          <p:nvPr/>
        </p:nvSpPr>
        <p:spPr>
          <a:xfrm>
            <a:off x="7649393" y="1145461"/>
            <a:ext cx="3131820" cy="523220"/>
          </a:xfrm>
          <a:prstGeom prst="rect">
            <a:avLst/>
          </a:prstGeom>
          <a:noFill/>
        </p:spPr>
        <p:txBody>
          <a:bodyPr wrap="square" rtlCol="0">
            <a:spAutoFit/>
          </a:bodyPr>
          <a:lstStyle/>
          <a:p>
            <a:r>
              <a:rPr lang="fi-FI" sz="1400" b="1" dirty="0" smtClean="0"/>
              <a:t>Tulovirta kasvaa ja kustannukset pienenevät</a:t>
            </a:r>
            <a:endParaRPr lang="fi-FI" sz="1400" b="1" dirty="0"/>
          </a:p>
        </p:txBody>
      </p:sp>
      <p:sp>
        <p:nvSpPr>
          <p:cNvPr id="10" name="TextBox 9"/>
          <p:cNvSpPr txBox="1"/>
          <p:nvPr/>
        </p:nvSpPr>
        <p:spPr>
          <a:xfrm>
            <a:off x="3734889" y="6299344"/>
            <a:ext cx="2874917" cy="523220"/>
          </a:xfrm>
          <a:prstGeom prst="rect">
            <a:avLst/>
          </a:prstGeom>
          <a:noFill/>
        </p:spPr>
        <p:txBody>
          <a:bodyPr wrap="square" rtlCol="0">
            <a:spAutoFit/>
          </a:bodyPr>
          <a:lstStyle/>
          <a:p>
            <a:r>
              <a:rPr lang="fi-FI" sz="1400" b="1" dirty="0" smtClean="0"/>
              <a:t>Kustannukset kasvaa ja tulovirta pienenee</a:t>
            </a:r>
            <a:endParaRPr lang="fi-FI" sz="1400" b="1" dirty="0"/>
          </a:p>
        </p:txBody>
      </p:sp>
      <p:sp>
        <p:nvSpPr>
          <p:cNvPr id="11" name="TextBox 10"/>
          <p:cNvSpPr txBox="1"/>
          <p:nvPr/>
        </p:nvSpPr>
        <p:spPr>
          <a:xfrm>
            <a:off x="7649393" y="6302993"/>
            <a:ext cx="2883625" cy="523220"/>
          </a:xfrm>
          <a:prstGeom prst="rect">
            <a:avLst/>
          </a:prstGeom>
          <a:noFill/>
        </p:spPr>
        <p:txBody>
          <a:bodyPr wrap="square" rtlCol="0">
            <a:spAutoFit/>
          </a:bodyPr>
          <a:lstStyle/>
          <a:p>
            <a:r>
              <a:rPr lang="fi-FI" sz="1400" b="1" dirty="0" smtClean="0"/>
              <a:t>Kustannukset kasvaa ja tulovirta kasvaa</a:t>
            </a:r>
            <a:endParaRPr lang="fi-FI" sz="1400" b="1" dirty="0"/>
          </a:p>
        </p:txBody>
      </p:sp>
      <p:sp>
        <p:nvSpPr>
          <p:cNvPr id="13" name="TextBox 5">
            <a:extLst>
              <a:ext uri="{FF2B5EF4-FFF2-40B4-BE49-F238E27FC236}">
                <a16:creationId xmlns="" xmlns:a16="http://schemas.microsoft.com/office/drawing/2014/main" id="{B35C15E3-F701-4707-AC02-1D90BE1D2AC2}"/>
              </a:ext>
            </a:extLst>
          </p:cNvPr>
          <p:cNvSpPr txBox="1"/>
          <p:nvPr/>
        </p:nvSpPr>
        <p:spPr>
          <a:xfrm>
            <a:off x="5418582" y="2910449"/>
            <a:ext cx="609462" cy="369332"/>
          </a:xfrm>
          <a:prstGeom prst="rect">
            <a:avLst/>
          </a:prstGeom>
          <a:noFill/>
        </p:spPr>
        <p:txBody>
          <a:bodyPr wrap="none" rtlCol="0">
            <a:spAutoFit/>
          </a:bodyPr>
          <a:lstStyle/>
          <a:p>
            <a:r>
              <a:rPr lang="fi-FI" dirty="0"/>
              <a:t>Riski</a:t>
            </a:r>
          </a:p>
        </p:txBody>
      </p:sp>
      <p:sp>
        <p:nvSpPr>
          <p:cNvPr id="14" name="TextBox 13">
            <a:extLst>
              <a:ext uri="{FF2B5EF4-FFF2-40B4-BE49-F238E27FC236}">
                <a16:creationId xmlns="" xmlns:a16="http://schemas.microsoft.com/office/drawing/2014/main" id="{0908D505-9C16-4F62-97B0-6F6DF58DB2E7}"/>
              </a:ext>
            </a:extLst>
          </p:cNvPr>
          <p:cNvSpPr txBox="1"/>
          <p:nvPr/>
        </p:nvSpPr>
        <p:spPr>
          <a:xfrm>
            <a:off x="8923061" y="2910449"/>
            <a:ext cx="1439818" cy="369332"/>
          </a:xfrm>
          <a:prstGeom prst="rect">
            <a:avLst/>
          </a:prstGeom>
          <a:noFill/>
        </p:spPr>
        <p:txBody>
          <a:bodyPr wrap="none" rtlCol="0">
            <a:spAutoFit/>
          </a:bodyPr>
          <a:lstStyle/>
          <a:p>
            <a:r>
              <a:rPr lang="fi-FI" dirty="0"/>
              <a:t>Mahdollisuus</a:t>
            </a:r>
          </a:p>
        </p:txBody>
      </p:sp>
      <p:sp>
        <p:nvSpPr>
          <p:cNvPr id="15" name="TextBox 5">
            <a:extLst>
              <a:ext uri="{FF2B5EF4-FFF2-40B4-BE49-F238E27FC236}">
                <a16:creationId xmlns="" xmlns:a16="http://schemas.microsoft.com/office/drawing/2014/main" id="{961C4A2C-B542-435B-8B13-41280B8EF8FC}"/>
              </a:ext>
            </a:extLst>
          </p:cNvPr>
          <p:cNvSpPr txBox="1"/>
          <p:nvPr/>
        </p:nvSpPr>
        <p:spPr>
          <a:xfrm>
            <a:off x="5418582" y="5121656"/>
            <a:ext cx="664797" cy="369332"/>
          </a:xfrm>
          <a:prstGeom prst="rect">
            <a:avLst/>
          </a:prstGeom>
          <a:noFill/>
        </p:spPr>
        <p:txBody>
          <a:bodyPr wrap="none" rtlCol="0">
            <a:spAutoFit/>
          </a:bodyPr>
          <a:lstStyle/>
          <a:p>
            <a:r>
              <a:rPr lang="fi-FI" dirty="0"/>
              <a:t>Uhka</a:t>
            </a:r>
          </a:p>
        </p:txBody>
      </p:sp>
      <p:sp>
        <p:nvSpPr>
          <p:cNvPr id="16" name="TextBox 5">
            <a:extLst>
              <a:ext uri="{FF2B5EF4-FFF2-40B4-BE49-F238E27FC236}">
                <a16:creationId xmlns="" xmlns:a16="http://schemas.microsoft.com/office/drawing/2014/main" id="{C633C4B4-EE38-4AB2-A52D-D84F7130722C}"/>
              </a:ext>
            </a:extLst>
          </p:cNvPr>
          <p:cNvSpPr txBox="1"/>
          <p:nvPr/>
        </p:nvSpPr>
        <p:spPr>
          <a:xfrm>
            <a:off x="8923061" y="5121656"/>
            <a:ext cx="1334789" cy="369332"/>
          </a:xfrm>
          <a:prstGeom prst="rect">
            <a:avLst/>
          </a:prstGeom>
          <a:noFill/>
        </p:spPr>
        <p:txBody>
          <a:bodyPr wrap="none" rtlCol="0">
            <a:spAutoFit/>
          </a:bodyPr>
          <a:lstStyle/>
          <a:p>
            <a:r>
              <a:rPr lang="fi-FI" dirty="0"/>
              <a:t>Epävarmuus</a:t>
            </a:r>
          </a:p>
        </p:txBody>
      </p:sp>
    </p:spTree>
    <p:extLst>
      <p:ext uri="{BB962C8B-B14F-4D97-AF65-F5344CB8AC3E}">
        <p14:creationId xmlns:p14="http://schemas.microsoft.com/office/powerpoint/2010/main" val="18723412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 xmlns:a16="http://schemas.microsoft.com/office/drawing/2014/main" id="{A073AF91-5325-42B9-A31A-3D179304022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43" name="think-cell Slide" r:id="rId5" imgW="344" imgH="344" progId="TCLayout.ActiveDocument.1">
                  <p:embed/>
                </p:oleObj>
              </mc:Choice>
              <mc:Fallback>
                <p:oleObj name="think-cell Slide" r:id="rId5" imgW="344" imgH="344" progId="TCLayout.ActiveDocument.1">
                  <p:embed/>
                  <p:pic>
                    <p:nvPicPr>
                      <p:cNvPr id="13" name="Object 12" hidden="1">
                        <a:extLst>
                          <a:ext uri="{FF2B5EF4-FFF2-40B4-BE49-F238E27FC236}">
                            <a16:creationId xmlns="" xmlns:a16="http://schemas.microsoft.com/office/drawing/2014/main" id="{A073AF91-5325-42B9-A31A-3D179304022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6" name="Title 1">
            <a:extLst>
              <a:ext uri="{FF2B5EF4-FFF2-40B4-BE49-F238E27FC236}">
                <a16:creationId xmlns="" xmlns:a16="http://schemas.microsoft.com/office/drawing/2014/main" id="{6C2BB713-9637-4B9B-938F-E9768876782A}"/>
              </a:ext>
            </a:extLst>
          </p:cNvPr>
          <p:cNvSpPr txBox="1">
            <a:spLocks noGrp="1"/>
          </p:cNvSpPr>
          <p:nvPr>
            <p:ph type="title"/>
          </p:nvPr>
        </p:nvSpPr>
        <p:spPr>
          <a:xfrm>
            <a:off x="514350" y="365125"/>
            <a:ext cx="11072813" cy="1090613"/>
          </a:xfrm>
          <a:prstGeom prst="rect">
            <a:avLst/>
          </a:prstGeom>
        </p:spPr>
        <p:txBody>
          <a:bodyPr>
            <a:normAutofit/>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r>
              <a:rPr lang="en-US" sz="2400" kern="0" dirty="0">
                <a:solidFill>
                  <a:schemeClr val="tx1"/>
                </a:solidFill>
              </a:rPr>
              <a:t>Steps 4&amp;5: </a:t>
            </a:r>
            <a:r>
              <a:rPr lang="en-US" sz="2400" kern="0" dirty="0" err="1">
                <a:solidFill>
                  <a:schemeClr val="tx1"/>
                </a:solidFill>
              </a:rPr>
              <a:t>Työstetään</a:t>
            </a:r>
            <a:r>
              <a:rPr lang="en-US" sz="2400" kern="0" dirty="0">
                <a:solidFill>
                  <a:schemeClr val="tx1"/>
                </a:solidFill>
              </a:rPr>
              <a:t> </a:t>
            </a:r>
            <a:r>
              <a:rPr lang="en-US" sz="2400" kern="0" dirty="0" err="1">
                <a:solidFill>
                  <a:schemeClr val="tx1"/>
                </a:solidFill>
              </a:rPr>
              <a:t>tiekartta</a:t>
            </a:r>
            <a:r>
              <a:rPr lang="en-US" sz="2400" kern="0" dirty="0">
                <a:solidFill>
                  <a:schemeClr val="tx1"/>
                </a:solidFill>
              </a:rPr>
              <a:t> </a:t>
            </a:r>
            <a:r>
              <a:rPr lang="en-US" sz="2400" kern="0" dirty="0" err="1">
                <a:solidFill>
                  <a:schemeClr val="tx1"/>
                </a:solidFill>
              </a:rPr>
              <a:t>uhkien</a:t>
            </a:r>
            <a:r>
              <a:rPr lang="en-US" sz="2400" kern="0" dirty="0">
                <a:solidFill>
                  <a:schemeClr val="tx1"/>
                </a:solidFill>
              </a:rPr>
              <a:t> </a:t>
            </a:r>
            <a:r>
              <a:rPr lang="en-US" sz="2400" kern="0" dirty="0" err="1">
                <a:solidFill>
                  <a:schemeClr val="tx1"/>
                </a:solidFill>
              </a:rPr>
              <a:t>hallintaan</a:t>
            </a:r>
            <a:r>
              <a:rPr lang="en-US" sz="2400" kern="0" dirty="0">
                <a:solidFill>
                  <a:schemeClr val="tx1"/>
                </a:solidFill>
              </a:rPr>
              <a:t> </a:t>
            </a:r>
            <a:r>
              <a:rPr lang="en-US" sz="2400" kern="0" dirty="0" err="1">
                <a:solidFill>
                  <a:schemeClr val="tx1"/>
                </a:solidFill>
              </a:rPr>
              <a:t>ja</a:t>
            </a:r>
            <a:r>
              <a:rPr lang="en-US" sz="2400" kern="0" dirty="0">
                <a:solidFill>
                  <a:schemeClr val="tx1"/>
                </a:solidFill>
              </a:rPr>
              <a:t> </a:t>
            </a:r>
            <a:r>
              <a:rPr lang="en-US" sz="2400" kern="0" dirty="0" err="1">
                <a:solidFill>
                  <a:schemeClr val="tx1"/>
                </a:solidFill>
              </a:rPr>
              <a:t>mahdollisuuksien</a:t>
            </a:r>
            <a:r>
              <a:rPr lang="en-US" sz="2400" kern="0" dirty="0">
                <a:solidFill>
                  <a:schemeClr val="tx1"/>
                </a:solidFill>
              </a:rPr>
              <a:t> </a:t>
            </a:r>
            <a:r>
              <a:rPr lang="en-US" sz="2400" kern="0" dirty="0" err="1">
                <a:solidFill>
                  <a:schemeClr val="tx1"/>
                </a:solidFill>
              </a:rPr>
              <a:t>hyödyntämiseksi</a:t>
            </a:r>
            <a:endParaRPr lang="en-US" sz="2400" kern="0" dirty="0"/>
          </a:p>
        </p:txBody>
      </p:sp>
      <p:cxnSp>
        <p:nvCxnSpPr>
          <p:cNvPr id="7" name="Straight Arrow Connector 6">
            <a:extLst>
              <a:ext uri="{FF2B5EF4-FFF2-40B4-BE49-F238E27FC236}">
                <a16:creationId xmlns="" xmlns:a16="http://schemas.microsoft.com/office/drawing/2014/main" id="{08F24652-0499-4BC4-9D97-160ABE3D7D08}"/>
              </a:ext>
            </a:extLst>
          </p:cNvPr>
          <p:cNvCxnSpPr>
            <a:cxnSpLocks/>
          </p:cNvCxnSpPr>
          <p:nvPr/>
        </p:nvCxnSpPr>
        <p:spPr>
          <a:xfrm flipV="1">
            <a:off x="1247150" y="2912550"/>
            <a:ext cx="0" cy="2900925"/>
          </a:xfrm>
          <a:prstGeom prst="straightConnector1">
            <a:avLst/>
          </a:prstGeom>
          <a:noFill/>
          <a:ln w="28575" cap="flat" cmpd="sng" algn="ctr">
            <a:solidFill>
              <a:schemeClr val="accent1"/>
            </a:solidFill>
            <a:prstDash val="solid"/>
            <a:tailEnd type="arrow"/>
          </a:ln>
          <a:effectLst/>
        </p:spPr>
      </p:cxnSp>
      <p:sp>
        <p:nvSpPr>
          <p:cNvPr id="8" name="Arc 7">
            <a:extLst>
              <a:ext uri="{FF2B5EF4-FFF2-40B4-BE49-F238E27FC236}">
                <a16:creationId xmlns="" xmlns:a16="http://schemas.microsoft.com/office/drawing/2014/main" id="{E44E6066-96F8-4ED4-8CC3-C41F4953DE7A}"/>
              </a:ext>
            </a:extLst>
          </p:cNvPr>
          <p:cNvSpPr/>
          <p:nvPr/>
        </p:nvSpPr>
        <p:spPr>
          <a:xfrm rot="20654917">
            <a:off x="-128900" y="3850894"/>
            <a:ext cx="5255879" cy="996138"/>
          </a:xfrm>
          <a:prstGeom prst="arc">
            <a:avLst>
              <a:gd name="adj1" fmla="val 12073394"/>
              <a:gd name="adj2" fmla="val 21399427"/>
            </a:avLst>
          </a:prstGeom>
          <a:noFill/>
          <a:ln w="38100" cap="flat" cmpd="sng" algn="ctr">
            <a:solidFill>
              <a:schemeClr val="tx1"/>
            </a:solidFill>
            <a:prstDash val="solid"/>
            <a:tailEnd type="none" w="med"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srgbClr val="000000"/>
              </a:solidFill>
              <a:effectLst/>
              <a:uLnTx/>
              <a:uFillTx/>
              <a:ea typeface="+mn-ea"/>
              <a:cs typeface="Arial"/>
            </a:endParaRPr>
          </a:p>
        </p:txBody>
      </p:sp>
      <p:cxnSp>
        <p:nvCxnSpPr>
          <p:cNvPr id="9" name="Straight Arrow Connector 8">
            <a:extLst>
              <a:ext uri="{FF2B5EF4-FFF2-40B4-BE49-F238E27FC236}">
                <a16:creationId xmlns="" xmlns:a16="http://schemas.microsoft.com/office/drawing/2014/main" id="{24BB4609-3237-4EC8-B02B-4953FFC7CB1A}"/>
              </a:ext>
            </a:extLst>
          </p:cNvPr>
          <p:cNvCxnSpPr/>
          <p:nvPr/>
        </p:nvCxnSpPr>
        <p:spPr>
          <a:xfrm>
            <a:off x="1249218" y="5813474"/>
            <a:ext cx="9919134" cy="0"/>
          </a:xfrm>
          <a:prstGeom prst="straightConnector1">
            <a:avLst/>
          </a:prstGeom>
          <a:noFill/>
          <a:ln w="28575" cap="flat" cmpd="sng" algn="ctr">
            <a:solidFill>
              <a:schemeClr val="accent1"/>
            </a:solidFill>
            <a:prstDash val="solid"/>
            <a:tailEnd type="arrow"/>
          </a:ln>
          <a:effectLst/>
        </p:spPr>
      </p:cxnSp>
      <p:sp>
        <p:nvSpPr>
          <p:cNvPr id="10" name="TextBox 4">
            <a:extLst>
              <a:ext uri="{FF2B5EF4-FFF2-40B4-BE49-F238E27FC236}">
                <a16:creationId xmlns="" xmlns:a16="http://schemas.microsoft.com/office/drawing/2014/main" id="{CF663BAF-F5A1-4B88-AFFE-91CA4E1EA0DA}"/>
              </a:ext>
            </a:extLst>
          </p:cNvPr>
          <p:cNvSpPr txBox="1">
            <a:spLocks noChangeArrowheads="1"/>
          </p:cNvSpPr>
          <p:nvPr/>
        </p:nvSpPr>
        <p:spPr bwMode="auto">
          <a:xfrm>
            <a:off x="-141086" y="3314299"/>
            <a:ext cx="1639137" cy="279180"/>
          </a:xfrm>
          <a:prstGeom prst="rect">
            <a:avLst/>
          </a:prstGeom>
          <a:noFill/>
          <a:ln w="9525">
            <a:noFill/>
            <a:miter lim="800000"/>
            <a:headEnd/>
            <a:tailEnd/>
          </a:ln>
        </p:spPr>
        <p:txBody>
          <a:bodyPr wrap="square" lIns="0" tIns="46800" rIns="0" bIns="46800">
            <a:spAutoFit/>
          </a:bodyPr>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AU" altLang="en-US" sz="1200" b="1" kern="0" dirty="0" err="1">
                <a:cs typeface="Arial"/>
              </a:rPr>
              <a:t>Kiireellisyysaste</a:t>
            </a:r>
            <a:endParaRPr kumimoji="0" lang="en-AU" altLang="en-US" sz="1200" b="1" i="0" u="none" strike="noStrike" kern="0" cap="none" spc="0" normalizeH="0" baseline="0" noProof="0" dirty="0">
              <a:ln>
                <a:noFill/>
              </a:ln>
              <a:effectLst/>
              <a:uLnTx/>
              <a:uFillTx/>
              <a:ea typeface="+mn-ea"/>
              <a:cs typeface="Arial"/>
            </a:endParaRPr>
          </a:p>
        </p:txBody>
      </p:sp>
      <p:sp>
        <p:nvSpPr>
          <p:cNvPr id="11" name="Arc 10">
            <a:extLst>
              <a:ext uri="{FF2B5EF4-FFF2-40B4-BE49-F238E27FC236}">
                <a16:creationId xmlns="" xmlns:a16="http://schemas.microsoft.com/office/drawing/2014/main" id="{3F123405-3842-4A7D-8653-5D23686355E5}"/>
              </a:ext>
            </a:extLst>
          </p:cNvPr>
          <p:cNvSpPr/>
          <p:nvPr/>
        </p:nvSpPr>
        <p:spPr>
          <a:xfrm rot="20913437">
            <a:off x="4154436" y="3106847"/>
            <a:ext cx="4502675" cy="996138"/>
          </a:xfrm>
          <a:prstGeom prst="arc">
            <a:avLst>
              <a:gd name="adj1" fmla="val 11480149"/>
              <a:gd name="adj2" fmla="val 21358656"/>
            </a:avLst>
          </a:prstGeom>
          <a:noFill/>
          <a:ln w="38100" cap="flat" cmpd="sng" algn="ctr">
            <a:solidFill>
              <a:schemeClr val="tx1">
                <a:lumMod val="50000"/>
                <a:lumOff val="50000"/>
              </a:schemeClr>
            </a:solidFill>
            <a:prstDash val="solid"/>
            <a:tailEnd type="none" w="med"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srgbClr val="000000"/>
              </a:solidFill>
              <a:effectLst/>
              <a:uLnTx/>
              <a:uFillTx/>
              <a:ea typeface="+mn-ea"/>
              <a:cs typeface="Arial"/>
            </a:endParaRPr>
          </a:p>
        </p:txBody>
      </p:sp>
      <p:sp>
        <p:nvSpPr>
          <p:cNvPr id="12" name="Arc 11">
            <a:extLst>
              <a:ext uri="{FF2B5EF4-FFF2-40B4-BE49-F238E27FC236}">
                <a16:creationId xmlns="" xmlns:a16="http://schemas.microsoft.com/office/drawing/2014/main" id="{2E60B35A-27BF-417B-938B-8787A3AE1321}"/>
              </a:ext>
            </a:extLst>
          </p:cNvPr>
          <p:cNvSpPr/>
          <p:nvPr/>
        </p:nvSpPr>
        <p:spPr>
          <a:xfrm rot="20913437">
            <a:off x="7106103" y="2762495"/>
            <a:ext cx="4283374" cy="747824"/>
          </a:xfrm>
          <a:prstGeom prst="arc">
            <a:avLst>
              <a:gd name="adj1" fmla="val 12109128"/>
              <a:gd name="adj2" fmla="val 21291650"/>
            </a:avLst>
          </a:prstGeom>
          <a:noFill/>
          <a:ln w="38100" cap="flat" cmpd="sng" algn="ctr">
            <a:solidFill>
              <a:srgbClr val="92D050"/>
            </a:solidFill>
            <a:prstDash val="solid"/>
            <a:tailEnd type="none" w="med" len="sm"/>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srgbClr val="000000"/>
              </a:solidFill>
              <a:effectLst/>
              <a:uLnTx/>
              <a:uFillTx/>
              <a:ea typeface="+mn-ea"/>
              <a:cs typeface="Arial"/>
            </a:endParaRPr>
          </a:p>
        </p:txBody>
      </p:sp>
      <p:cxnSp>
        <p:nvCxnSpPr>
          <p:cNvPr id="6" name="Straight Connector 5">
            <a:extLst>
              <a:ext uri="{FF2B5EF4-FFF2-40B4-BE49-F238E27FC236}">
                <a16:creationId xmlns="" xmlns:a16="http://schemas.microsoft.com/office/drawing/2014/main" id="{E40E3F13-47FB-4B37-A00B-A552A72A0E48}"/>
              </a:ext>
            </a:extLst>
          </p:cNvPr>
          <p:cNvCxnSpPr/>
          <p:nvPr/>
        </p:nvCxnSpPr>
        <p:spPr>
          <a:xfrm>
            <a:off x="4626024" y="3667225"/>
            <a:ext cx="0" cy="2146250"/>
          </a:xfrm>
          <a:prstGeom prst="line">
            <a:avLst/>
          </a:prstGeom>
          <a:noFill/>
          <a:ln w="12700" cap="flat" cmpd="sng" algn="ctr">
            <a:solidFill>
              <a:schemeClr val="bg1">
                <a:lumMod val="50000"/>
              </a:schemeClr>
            </a:solidFill>
            <a:prstDash val="sysDot"/>
            <a:tailEnd type="none" w="med" len="sm"/>
          </a:ln>
          <a:effectLst/>
        </p:spPr>
      </p:cxnSp>
      <p:cxnSp>
        <p:nvCxnSpPr>
          <p:cNvPr id="14" name="Straight Connector 13">
            <a:extLst>
              <a:ext uri="{FF2B5EF4-FFF2-40B4-BE49-F238E27FC236}">
                <a16:creationId xmlns="" xmlns:a16="http://schemas.microsoft.com/office/drawing/2014/main" id="{02D28CB7-C399-44F0-A7F4-A5B748BACB83}"/>
              </a:ext>
            </a:extLst>
          </p:cNvPr>
          <p:cNvCxnSpPr/>
          <p:nvPr/>
        </p:nvCxnSpPr>
        <p:spPr>
          <a:xfrm>
            <a:off x="8191532" y="3148101"/>
            <a:ext cx="0" cy="2665373"/>
          </a:xfrm>
          <a:prstGeom prst="line">
            <a:avLst/>
          </a:prstGeom>
          <a:noFill/>
          <a:ln w="12700" cap="flat" cmpd="sng" algn="ctr">
            <a:solidFill>
              <a:schemeClr val="bg1">
                <a:lumMod val="50000"/>
              </a:schemeClr>
            </a:solidFill>
            <a:prstDash val="sysDot"/>
            <a:tailEnd type="none" w="med" len="sm"/>
          </a:ln>
          <a:effectLst/>
        </p:spPr>
      </p:cxnSp>
      <p:sp>
        <p:nvSpPr>
          <p:cNvPr id="15" name="Content Placeholder 5">
            <a:extLst>
              <a:ext uri="{FF2B5EF4-FFF2-40B4-BE49-F238E27FC236}">
                <a16:creationId xmlns="" xmlns:a16="http://schemas.microsoft.com/office/drawing/2014/main" id="{19BD0C5B-4654-485B-A18B-198B1EFC5DF8}"/>
              </a:ext>
            </a:extLst>
          </p:cNvPr>
          <p:cNvSpPr txBox="1">
            <a:spLocks/>
          </p:cNvSpPr>
          <p:nvPr/>
        </p:nvSpPr>
        <p:spPr bwMode="auto">
          <a:xfrm>
            <a:off x="1315234" y="4394053"/>
            <a:ext cx="3310790" cy="1237533"/>
          </a:xfrm>
          <a:prstGeom prst="roundRect">
            <a:avLst>
              <a:gd name="adj" fmla="val 9987"/>
            </a:avLst>
          </a:prstGeom>
          <a:noFill/>
          <a:ln w="9525">
            <a:noFill/>
            <a:miter lim="800000"/>
            <a:headEnd/>
            <a:tailEnd/>
          </a:ln>
        </p:spPr>
        <p:txBody>
          <a:bodyPr lIns="36000" tIns="0" rIns="36000" bIns="36000" anchor="b"/>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88900" indent="0" eaLnBrk="1" hangingPunct="1">
              <a:spcBef>
                <a:spcPts val="0"/>
              </a:spcBef>
              <a:spcAft>
                <a:spcPts val="300"/>
              </a:spcAft>
              <a:buNone/>
              <a:defRPr/>
            </a:pPr>
            <a:endParaRPr lang="en-US" altLang="en-US" sz="1400" kern="0" dirty="0">
              <a:cs typeface="Arial"/>
            </a:endParaRPr>
          </a:p>
        </p:txBody>
      </p:sp>
      <p:sp>
        <p:nvSpPr>
          <p:cNvPr id="17" name="Rectangle 16">
            <a:extLst>
              <a:ext uri="{FF2B5EF4-FFF2-40B4-BE49-F238E27FC236}">
                <a16:creationId xmlns="" xmlns:a16="http://schemas.microsoft.com/office/drawing/2014/main" id="{1E35CCD4-A007-4EC3-838E-E3440F60C7DE}"/>
              </a:ext>
            </a:extLst>
          </p:cNvPr>
          <p:cNvSpPr/>
          <p:nvPr/>
        </p:nvSpPr>
        <p:spPr>
          <a:xfrm>
            <a:off x="2043806" y="2492989"/>
            <a:ext cx="1986474" cy="368657"/>
          </a:xfrm>
          <a:prstGeom prst="rect">
            <a:avLst/>
          </a:prstGeom>
          <a:solidFill>
            <a:schemeClr val="tx1"/>
          </a:solidFill>
          <a:ln w="6350" cap="flat" cmpd="sng" algn="ctr">
            <a:noFill/>
            <a:prstDash val="solid"/>
            <a:miter lim="800000"/>
          </a:ln>
          <a:effectLst/>
        </p:spPr>
        <p:txBody>
          <a:bodyPr lIns="0" tIns="73152" rIns="0" bIns="73152" anchor="ctr"/>
          <a:lstStyle/>
          <a:p>
            <a:pPr marL="0" marR="0" lvl="0" indent="0" algn="ctr" defTabSz="914400" eaLnBrk="1" fontAlgn="auto" latinLnBrk="0" hangingPunct="1">
              <a:lnSpc>
                <a:spcPct val="90000"/>
              </a:lnSpc>
              <a:spcBef>
                <a:spcPts val="900"/>
              </a:spcBef>
              <a:spcAft>
                <a:spcPts val="0"/>
              </a:spcAft>
              <a:buClrTx/>
              <a:buSzTx/>
              <a:buFontTx/>
              <a:buNone/>
              <a:tabLst/>
              <a:defRPr/>
            </a:pPr>
            <a:r>
              <a:rPr lang="en-US" b="1" kern="0" dirty="0" err="1">
                <a:solidFill>
                  <a:srgbClr val="FFFFFF"/>
                </a:solidFill>
                <a:cs typeface="Arial"/>
              </a:rPr>
              <a:t>Vaihe</a:t>
            </a:r>
            <a:r>
              <a:rPr kumimoji="0" lang="en-US" b="1" i="0" u="none" strike="noStrike" kern="0" cap="none" spc="0" normalizeH="0" baseline="0" noProof="0" dirty="0">
                <a:ln>
                  <a:noFill/>
                </a:ln>
                <a:solidFill>
                  <a:srgbClr val="FFFFFF"/>
                </a:solidFill>
                <a:effectLst/>
                <a:uLnTx/>
                <a:uFillTx/>
                <a:ea typeface="+mn-ea"/>
                <a:cs typeface="Arial"/>
              </a:rPr>
              <a:t> 1</a:t>
            </a:r>
          </a:p>
        </p:txBody>
      </p:sp>
      <p:sp>
        <p:nvSpPr>
          <p:cNvPr id="18" name="Rectangle 17">
            <a:extLst>
              <a:ext uri="{FF2B5EF4-FFF2-40B4-BE49-F238E27FC236}">
                <a16:creationId xmlns="" xmlns:a16="http://schemas.microsoft.com/office/drawing/2014/main" id="{C0939557-F872-4684-865C-827AB3350216}"/>
              </a:ext>
            </a:extLst>
          </p:cNvPr>
          <p:cNvSpPr/>
          <p:nvPr/>
        </p:nvSpPr>
        <p:spPr>
          <a:xfrm>
            <a:off x="5422882" y="2000030"/>
            <a:ext cx="1986474" cy="368657"/>
          </a:xfrm>
          <a:prstGeom prst="rect">
            <a:avLst/>
          </a:prstGeom>
          <a:solidFill>
            <a:schemeClr val="tx1">
              <a:lumMod val="50000"/>
              <a:lumOff val="50000"/>
            </a:schemeClr>
          </a:solidFill>
          <a:ln w="6350" cap="flat" cmpd="sng" algn="ctr">
            <a:noFill/>
            <a:prstDash val="solid"/>
            <a:miter lim="800000"/>
          </a:ln>
          <a:effectLst/>
        </p:spPr>
        <p:txBody>
          <a:bodyPr lIns="0" tIns="73152" rIns="0" bIns="73152" anchor="ctr"/>
          <a:lstStyle/>
          <a:p>
            <a:pPr lvl="0" algn="ctr">
              <a:lnSpc>
                <a:spcPct val="90000"/>
              </a:lnSpc>
              <a:spcBef>
                <a:spcPts val="900"/>
              </a:spcBef>
              <a:defRPr/>
            </a:pPr>
            <a:r>
              <a:rPr lang="en-US" b="1" kern="0" dirty="0" err="1">
                <a:solidFill>
                  <a:srgbClr val="FFFFFF"/>
                </a:solidFill>
                <a:cs typeface="Arial"/>
              </a:rPr>
              <a:t>Vaihe</a:t>
            </a:r>
            <a:r>
              <a:rPr lang="en-US" b="1" kern="0" dirty="0">
                <a:solidFill>
                  <a:srgbClr val="FFFFFF"/>
                </a:solidFill>
                <a:cs typeface="Arial"/>
              </a:rPr>
              <a:t> 2</a:t>
            </a:r>
          </a:p>
        </p:txBody>
      </p:sp>
      <p:sp>
        <p:nvSpPr>
          <p:cNvPr id="19" name="Rectangle 18">
            <a:extLst>
              <a:ext uri="{FF2B5EF4-FFF2-40B4-BE49-F238E27FC236}">
                <a16:creationId xmlns="" xmlns:a16="http://schemas.microsoft.com/office/drawing/2014/main" id="{396F2BAF-E9E9-4E00-A34B-FE6980788D39}"/>
              </a:ext>
            </a:extLst>
          </p:cNvPr>
          <p:cNvSpPr/>
          <p:nvPr/>
        </p:nvSpPr>
        <p:spPr>
          <a:xfrm>
            <a:off x="8629569" y="1631373"/>
            <a:ext cx="1984406" cy="368657"/>
          </a:xfrm>
          <a:prstGeom prst="rect">
            <a:avLst/>
          </a:prstGeom>
          <a:solidFill>
            <a:srgbClr val="92D050"/>
          </a:solidFill>
          <a:ln w="6350" cap="flat" cmpd="sng" algn="ctr">
            <a:noFill/>
            <a:prstDash val="solid"/>
            <a:miter lim="800000"/>
          </a:ln>
          <a:effectLst/>
        </p:spPr>
        <p:txBody>
          <a:bodyPr lIns="0" tIns="73152" rIns="0" bIns="73152" anchor="ctr"/>
          <a:lstStyle/>
          <a:p>
            <a:pPr lvl="0" algn="ctr">
              <a:lnSpc>
                <a:spcPct val="90000"/>
              </a:lnSpc>
              <a:spcBef>
                <a:spcPts val="900"/>
              </a:spcBef>
              <a:defRPr/>
            </a:pPr>
            <a:r>
              <a:rPr lang="en-US" b="1" kern="0" dirty="0" err="1">
                <a:solidFill>
                  <a:srgbClr val="FFFFFF"/>
                </a:solidFill>
                <a:cs typeface="Arial"/>
              </a:rPr>
              <a:t>Vaihe</a:t>
            </a:r>
            <a:r>
              <a:rPr lang="en-US" b="1" kern="0" dirty="0">
                <a:solidFill>
                  <a:srgbClr val="FFFFFF"/>
                </a:solidFill>
                <a:cs typeface="Arial"/>
              </a:rPr>
              <a:t> 3</a:t>
            </a:r>
          </a:p>
        </p:txBody>
      </p:sp>
      <p:sp>
        <p:nvSpPr>
          <p:cNvPr id="20" name="Content Placeholder 5">
            <a:extLst>
              <a:ext uri="{FF2B5EF4-FFF2-40B4-BE49-F238E27FC236}">
                <a16:creationId xmlns="" xmlns:a16="http://schemas.microsoft.com/office/drawing/2014/main" id="{86A99A95-AC62-43A6-9DFC-5BCEE318C9BE}"/>
              </a:ext>
            </a:extLst>
          </p:cNvPr>
          <p:cNvSpPr txBox="1">
            <a:spLocks/>
          </p:cNvSpPr>
          <p:nvPr/>
        </p:nvSpPr>
        <p:spPr bwMode="auto">
          <a:xfrm>
            <a:off x="4795902" y="4077417"/>
            <a:ext cx="3310790" cy="1554170"/>
          </a:xfrm>
          <a:prstGeom prst="roundRect">
            <a:avLst>
              <a:gd name="adj" fmla="val 9987"/>
            </a:avLst>
          </a:prstGeom>
          <a:noFill/>
          <a:ln w="9525">
            <a:noFill/>
            <a:miter lim="800000"/>
            <a:headEnd/>
            <a:tailEnd/>
          </a:ln>
        </p:spPr>
        <p:txBody>
          <a:bodyPr lIns="36000" tIns="0" rIns="36000" bIns="36000" anchor="b"/>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88900" indent="0" eaLnBrk="1" hangingPunct="1">
              <a:spcBef>
                <a:spcPts val="0"/>
              </a:spcBef>
              <a:spcAft>
                <a:spcPts val="300"/>
              </a:spcAft>
              <a:buNone/>
              <a:defRPr/>
            </a:pPr>
            <a:endParaRPr lang="en-US" altLang="en-US" sz="1400" kern="0" dirty="0">
              <a:solidFill>
                <a:schemeClr val="tx1">
                  <a:lumMod val="50000"/>
                  <a:lumOff val="50000"/>
                </a:schemeClr>
              </a:solidFill>
              <a:cs typeface="Arial"/>
            </a:endParaRPr>
          </a:p>
        </p:txBody>
      </p:sp>
      <p:sp>
        <p:nvSpPr>
          <p:cNvPr id="22" name="Content Placeholder 5">
            <a:extLst>
              <a:ext uri="{FF2B5EF4-FFF2-40B4-BE49-F238E27FC236}">
                <a16:creationId xmlns="" xmlns:a16="http://schemas.microsoft.com/office/drawing/2014/main" id="{05272D91-3391-4CBE-92C6-B24602BA8EF0}"/>
              </a:ext>
            </a:extLst>
          </p:cNvPr>
          <p:cNvSpPr txBox="1">
            <a:spLocks/>
          </p:cNvSpPr>
          <p:nvPr/>
        </p:nvSpPr>
        <p:spPr bwMode="auto">
          <a:xfrm>
            <a:off x="8276373" y="4066495"/>
            <a:ext cx="3310790" cy="1554170"/>
          </a:xfrm>
          <a:prstGeom prst="roundRect">
            <a:avLst>
              <a:gd name="adj" fmla="val 9987"/>
            </a:avLst>
          </a:prstGeom>
          <a:noFill/>
          <a:ln w="9525">
            <a:noFill/>
            <a:miter lim="800000"/>
            <a:headEnd/>
            <a:tailEnd/>
          </a:ln>
        </p:spPr>
        <p:txBody>
          <a:bodyPr lIns="36000" tIns="0" rIns="36000" bIns="36000" anchor="b"/>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88900" indent="0" eaLnBrk="1" hangingPunct="1">
              <a:spcBef>
                <a:spcPts val="0"/>
              </a:spcBef>
              <a:spcAft>
                <a:spcPts val="300"/>
              </a:spcAft>
              <a:buNone/>
              <a:defRPr/>
            </a:pPr>
            <a:endParaRPr lang="en-US" altLang="en-US" sz="1400" kern="0" dirty="0">
              <a:solidFill>
                <a:srgbClr val="92D050"/>
              </a:solidFill>
              <a:cs typeface="Arial"/>
            </a:endParaRPr>
          </a:p>
        </p:txBody>
      </p:sp>
      <p:sp>
        <p:nvSpPr>
          <p:cNvPr id="23" name="Rectangle 22">
            <a:extLst>
              <a:ext uri="{FF2B5EF4-FFF2-40B4-BE49-F238E27FC236}">
                <a16:creationId xmlns="" xmlns:a16="http://schemas.microsoft.com/office/drawing/2014/main" id="{9C79E73D-5D2F-4454-B495-2648FEBC478F}"/>
              </a:ext>
            </a:extLst>
          </p:cNvPr>
          <p:cNvSpPr/>
          <p:nvPr/>
        </p:nvSpPr>
        <p:spPr>
          <a:xfrm>
            <a:off x="1563741" y="2924480"/>
            <a:ext cx="2946603" cy="276999"/>
          </a:xfrm>
          <a:prstGeom prst="rect">
            <a:avLst/>
          </a:prstGeom>
        </p:spPr>
        <p:txBody>
          <a:bodyPr>
            <a:spAutoFit/>
          </a:bodyPr>
          <a:lstStyle/>
          <a:p>
            <a:pPr marR="0" lvl="0" algn="ctr" defTabSz="914400" eaLnBrk="1" fontAlgn="auto" latinLnBrk="0" hangingPunct="1">
              <a:lnSpc>
                <a:spcPct val="100000"/>
              </a:lnSpc>
              <a:spcBef>
                <a:spcPts val="0"/>
              </a:spcBef>
              <a:spcAft>
                <a:spcPts val="600"/>
              </a:spcAft>
              <a:buClrTx/>
              <a:buSzTx/>
              <a:buFontTx/>
              <a:buNone/>
              <a:tabLst/>
              <a:defRPr/>
            </a:pPr>
            <a:r>
              <a:rPr lang="en-AU" altLang="en-US" sz="1200" b="1" kern="0" dirty="0" err="1">
                <a:solidFill>
                  <a:schemeClr val="tx2">
                    <a:lumMod val="75000"/>
                  </a:schemeClr>
                </a:solidFill>
                <a:cs typeface="Arial" charset="0"/>
              </a:rPr>
              <a:t>Otsikko</a:t>
            </a:r>
            <a:r>
              <a:rPr lang="en-AU" altLang="en-US" sz="1200" b="1" kern="0" dirty="0">
                <a:solidFill>
                  <a:schemeClr val="tx2">
                    <a:lumMod val="75000"/>
                  </a:schemeClr>
                </a:solidFill>
                <a:cs typeface="Arial" charset="0"/>
              </a:rPr>
              <a:t> A</a:t>
            </a:r>
            <a:endParaRPr kumimoji="0" lang="en-AU" altLang="en-US" sz="1200" b="1" u="none" strike="noStrike" kern="0" spc="0" normalizeH="0" baseline="0" noProof="0" dirty="0">
              <a:ln>
                <a:noFill/>
              </a:ln>
              <a:solidFill>
                <a:schemeClr val="tx2">
                  <a:lumMod val="75000"/>
                </a:schemeClr>
              </a:solidFill>
              <a:effectLst/>
              <a:uLnTx/>
              <a:uFillTx/>
              <a:cs typeface="Arial" charset="0"/>
            </a:endParaRPr>
          </a:p>
        </p:txBody>
      </p:sp>
      <p:sp>
        <p:nvSpPr>
          <p:cNvPr id="24" name="TextBox 36">
            <a:extLst>
              <a:ext uri="{FF2B5EF4-FFF2-40B4-BE49-F238E27FC236}">
                <a16:creationId xmlns="" xmlns:a16="http://schemas.microsoft.com/office/drawing/2014/main" id="{1F82F4B6-5128-433C-AE71-505ABE5E9A7E}"/>
              </a:ext>
            </a:extLst>
          </p:cNvPr>
          <p:cNvSpPr txBox="1">
            <a:spLocks noChangeArrowheads="1"/>
          </p:cNvSpPr>
          <p:nvPr/>
        </p:nvSpPr>
        <p:spPr bwMode="auto">
          <a:xfrm>
            <a:off x="2195585" y="5906702"/>
            <a:ext cx="1400453" cy="525401"/>
          </a:xfrm>
          <a:prstGeom prst="rect">
            <a:avLst/>
          </a:prstGeom>
          <a:noFill/>
          <a:ln w="9525">
            <a:noFill/>
            <a:miter lim="800000"/>
            <a:headEnd/>
            <a:tailEnd/>
          </a:ln>
        </p:spPr>
        <p:txBody>
          <a:bodyPr wrap="none" lIns="90000" tIns="46800" rIns="90000" bIns="46800">
            <a:spAutoFit/>
          </a:bodyPr>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altLang="en-US" sz="1400" b="1" i="1" u="none" strike="noStrike" kern="0" cap="none" spc="0" normalizeH="0" baseline="0" noProof="0" dirty="0" err="1">
                <a:ln>
                  <a:noFill/>
                </a:ln>
                <a:effectLst/>
                <a:uLnTx/>
                <a:uFillTx/>
                <a:ea typeface="+mn-ea"/>
                <a:cs typeface="Arial"/>
              </a:rPr>
              <a:t>Toteutusaika</a:t>
            </a:r>
            <a:r>
              <a:rPr kumimoji="0" lang="en-AU" altLang="en-US" sz="1400" b="1" i="1" u="none" strike="noStrike" kern="0" cap="none" spc="0" normalizeH="0" baseline="0" noProof="0" dirty="0">
                <a:ln>
                  <a:noFill/>
                </a:ln>
                <a:effectLst/>
                <a:uLnTx/>
                <a:uFillTx/>
                <a:ea typeface="+mn-ea"/>
                <a:cs typeface="Arial"/>
              </a:rPr>
              <a:t> A</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altLang="en-US" sz="1400" i="1" u="none" strike="noStrike" kern="0" cap="none" spc="0" normalizeH="0" baseline="0" noProof="0" dirty="0">
              <a:ln>
                <a:noFill/>
              </a:ln>
              <a:effectLst/>
              <a:uLnTx/>
              <a:uFillTx/>
              <a:ea typeface="+mn-ea"/>
              <a:cs typeface="Arial"/>
            </a:endParaRPr>
          </a:p>
        </p:txBody>
      </p:sp>
      <p:sp>
        <p:nvSpPr>
          <p:cNvPr id="25" name="TextBox 36">
            <a:extLst>
              <a:ext uri="{FF2B5EF4-FFF2-40B4-BE49-F238E27FC236}">
                <a16:creationId xmlns="" xmlns:a16="http://schemas.microsoft.com/office/drawing/2014/main" id="{4DC5E91E-A197-47AC-AD63-0F4662222491}"/>
              </a:ext>
            </a:extLst>
          </p:cNvPr>
          <p:cNvSpPr txBox="1">
            <a:spLocks noChangeArrowheads="1"/>
          </p:cNvSpPr>
          <p:nvPr/>
        </p:nvSpPr>
        <p:spPr bwMode="auto">
          <a:xfrm>
            <a:off x="9082298" y="5906702"/>
            <a:ext cx="1291037" cy="309958"/>
          </a:xfrm>
          <a:prstGeom prst="rect">
            <a:avLst/>
          </a:prstGeom>
          <a:noFill/>
          <a:ln w="9525">
            <a:noFill/>
            <a:miter lim="800000"/>
            <a:headEnd/>
            <a:tailEnd/>
          </a:ln>
        </p:spPr>
        <p:txBody>
          <a:bodyPr wrap="none" lIns="90000" tIns="46800" rIns="90000" bIns="46800">
            <a:spAutoFit/>
          </a:bodyPr>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0" lvl="0" indent="0" algn="ctr" eaLnBrk="1" hangingPunct="1">
              <a:spcBef>
                <a:spcPct val="0"/>
              </a:spcBef>
              <a:buNone/>
              <a:defRPr/>
            </a:pPr>
            <a:r>
              <a:rPr lang="en-AU" altLang="en-US" sz="1400" b="1" i="1" kern="0" dirty="0" err="1">
                <a:cs typeface="Arial"/>
              </a:rPr>
              <a:t>Toteutusaika</a:t>
            </a:r>
            <a:r>
              <a:rPr lang="en-AU" altLang="en-US" sz="1400" b="1" i="1" kern="0" dirty="0">
                <a:cs typeface="Arial"/>
              </a:rPr>
              <a:t> C</a:t>
            </a:r>
          </a:p>
        </p:txBody>
      </p:sp>
      <p:sp>
        <p:nvSpPr>
          <p:cNvPr id="26" name="TextBox 36">
            <a:extLst>
              <a:ext uri="{FF2B5EF4-FFF2-40B4-BE49-F238E27FC236}">
                <a16:creationId xmlns="" xmlns:a16="http://schemas.microsoft.com/office/drawing/2014/main" id="{3FC0F456-9264-4793-B569-0C57D712EF36}"/>
              </a:ext>
            </a:extLst>
          </p:cNvPr>
          <p:cNvSpPr txBox="1">
            <a:spLocks noChangeArrowheads="1"/>
          </p:cNvSpPr>
          <p:nvPr/>
        </p:nvSpPr>
        <p:spPr bwMode="auto">
          <a:xfrm>
            <a:off x="5680582" y="5906702"/>
            <a:ext cx="1299051" cy="309958"/>
          </a:xfrm>
          <a:prstGeom prst="rect">
            <a:avLst/>
          </a:prstGeom>
          <a:noFill/>
          <a:ln w="9525">
            <a:noFill/>
            <a:miter lim="800000"/>
            <a:headEnd/>
            <a:tailEnd/>
          </a:ln>
        </p:spPr>
        <p:txBody>
          <a:bodyPr wrap="none" lIns="90000" tIns="46800" rIns="90000" bIns="46800">
            <a:spAutoFit/>
          </a:bodyPr>
          <a:lstStyle>
            <a:lvl1pPr marL="209550" indent="-209550" algn="l" rtl="0" eaLnBrk="0" fontAlgn="base" hangingPunct="0">
              <a:spcBef>
                <a:spcPct val="20000"/>
              </a:spcBef>
              <a:spcAft>
                <a:spcPct val="0"/>
              </a:spcAft>
              <a:buFont typeface="Wingdings" panose="05000000000000000000" pitchFamily="2" charset="2"/>
              <a:buChar char="§"/>
              <a:defRPr b="0">
                <a:solidFill>
                  <a:schemeClr val="tx1"/>
                </a:solidFill>
                <a:latin typeface="+mn-lt"/>
                <a:ea typeface="+mn-ea"/>
                <a:cs typeface="+mn-cs"/>
              </a:defRPr>
            </a:lvl1pPr>
            <a:lvl2pPr marL="446088" indent="-271463"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631825" indent="-185738" algn="l" rtl="0" eaLnBrk="0" fontAlgn="base" hangingPunct="0">
              <a:spcBef>
                <a:spcPct val="20000"/>
              </a:spcBef>
              <a:spcAft>
                <a:spcPct val="0"/>
              </a:spcAft>
              <a:buChar char="•"/>
              <a:defRPr>
                <a:solidFill>
                  <a:schemeClr val="tx1"/>
                </a:solidFill>
                <a:latin typeface="+mn-lt"/>
                <a:cs typeface="+mn-cs"/>
              </a:defRPr>
            </a:lvl3pPr>
            <a:lvl4pPr marL="892175" indent="-260350" algn="l" rtl="0" eaLnBrk="0" fontAlgn="base" hangingPunct="0">
              <a:spcBef>
                <a:spcPct val="20000"/>
              </a:spcBef>
              <a:spcAft>
                <a:spcPct val="0"/>
              </a:spcAft>
              <a:buChar char="•"/>
              <a:defRPr>
                <a:solidFill>
                  <a:schemeClr val="tx1"/>
                </a:solidFill>
                <a:latin typeface="+mn-lt"/>
                <a:cs typeface="+mn-cs"/>
              </a:defRPr>
            </a:lvl4pPr>
            <a:lvl5pPr marL="1165225" indent="-273050" algn="l" rtl="0" eaLnBrk="0" fontAlgn="base" hangingPunct="0">
              <a:spcBef>
                <a:spcPct val="20000"/>
              </a:spcBef>
              <a:spcAft>
                <a:spcPct val="0"/>
              </a:spcAft>
              <a:buChar char="•"/>
              <a:defRPr>
                <a:solidFill>
                  <a:schemeClr val="tx1"/>
                </a:solidFill>
                <a:latin typeface="+mn-lt"/>
                <a:cs typeface="+mn-cs"/>
              </a:defRPr>
            </a:lvl5pPr>
            <a:lvl6pPr marL="1941513" indent="-195263" algn="l" rtl="0" fontAlgn="base">
              <a:spcBef>
                <a:spcPct val="20000"/>
              </a:spcBef>
              <a:spcAft>
                <a:spcPct val="0"/>
              </a:spcAft>
              <a:buChar char="•"/>
              <a:defRPr>
                <a:solidFill>
                  <a:schemeClr val="tx1"/>
                </a:solidFill>
                <a:latin typeface="+mn-lt"/>
                <a:cs typeface="+mn-cs"/>
              </a:defRPr>
            </a:lvl6pPr>
            <a:lvl7pPr marL="2398713" indent="-195263" algn="l" rtl="0" fontAlgn="base">
              <a:spcBef>
                <a:spcPct val="20000"/>
              </a:spcBef>
              <a:spcAft>
                <a:spcPct val="0"/>
              </a:spcAft>
              <a:buChar char="•"/>
              <a:defRPr>
                <a:solidFill>
                  <a:schemeClr val="tx1"/>
                </a:solidFill>
                <a:latin typeface="+mn-lt"/>
                <a:cs typeface="+mn-cs"/>
              </a:defRPr>
            </a:lvl7pPr>
            <a:lvl8pPr marL="2855913" indent="-195263" algn="l" rtl="0" fontAlgn="base">
              <a:spcBef>
                <a:spcPct val="20000"/>
              </a:spcBef>
              <a:spcAft>
                <a:spcPct val="0"/>
              </a:spcAft>
              <a:buChar char="•"/>
              <a:defRPr>
                <a:solidFill>
                  <a:schemeClr val="tx1"/>
                </a:solidFill>
                <a:latin typeface="+mn-lt"/>
                <a:cs typeface="+mn-cs"/>
              </a:defRPr>
            </a:lvl8pPr>
            <a:lvl9pPr marL="3313113" indent="-195263" algn="l" rtl="0" fontAlgn="base">
              <a:spcBef>
                <a:spcPct val="20000"/>
              </a:spcBef>
              <a:spcAft>
                <a:spcPct val="0"/>
              </a:spcAft>
              <a:buChar char="•"/>
              <a:defRPr>
                <a:solidFill>
                  <a:schemeClr val="tx1"/>
                </a:solidFill>
                <a:latin typeface="+mn-lt"/>
                <a:cs typeface="+mn-cs"/>
              </a:defRPr>
            </a:lvl9pPr>
          </a:lstStyle>
          <a:p>
            <a:pPr marL="0" lvl="0" indent="0" algn="ctr" eaLnBrk="1" hangingPunct="1">
              <a:spcBef>
                <a:spcPct val="0"/>
              </a:spcBef>
              <a:buNone/>
              <a:defRPr/>
            </a:pPr>
            <a:r>
              <a:rPr lang="en-AU" altLang="en-US" sz="1400" b="1" i="1" kern="0" dirty="0" err="1">
                <a:cs typeface="Arial"/>
              </a:rPr>
              <a:t>Toteutusaika</a:t>
            </a:r>
            <a:r>
              <a:rPr lang="en-AU" altLang="en-US" sz="1400" b="1" i="1" kern="0" dirty="0">
                <a:cs typeface="Arial"/>
              </a:rPr>
              <a:t> B</a:t>
            </a:r>
          </a:p>
        </p:txBody>
      </p:sp>
      <p:sp>
        <p:nvSpPr>
          <p:cNvPr id="27" name="Rectangle 26">
            <a:extLst>
              <a:ext uri="{FF2B5EF4-FFF2-40B4-BE49-F238E27FC236}">
                <a16:creationId xmlns="" xmlns:a16="http://schemas.microsoft.com/office/drawing/2014/main" id="{02E4C89B-E3C6-46EB-9F98-7C2E5B26F108}"/>
              </a:ext>
            </a:extLst>
          </p:cNvPr>
          <p:cNvSpPr/>
          <p:nvPr/>
        </p:nvSpPr>
        <p:spPr>
          <a:xfrm>
            <a:off x="4895640" y="2466079"/>
            <a:ext cx="2946603" cy="276999"/>
          </a:xfrm>
          <a:prstGeom prst="rect">
            <a:avLst/>
          </a:prstGeom>
        </p:spPr>
        <p:txBody>
          <a:bodyPr>
            <a:spAutoFit/>
          </a:bodyPr>
          <a:lstStyle/>
          <a:p>
            <a:pPr algn="ctr">
              <a:spcAft>
                <a:spcPts val="600"/>
              </a:spcAft>
              <a:defRPr/>
            </a:pPr>
            <a:r>
              <a:rPr lang="en-AU" altLang="en-US" sz="1200" b="1" kern="0" dirty="0" err="1">
                <a:solidFill>
                  <a:schemeClr val="tx1">
                    <a:lumMod val="50000"/>
                    <a:lumOff val="50000"/>
                  </a:schemeClr>
                </a:solidFill>
                <a:cs typeface="Arial" charset="0"/>
              </a:rPr>
              <a:t>Otsikko</a:t>
            </a:r>
            <a:r>
              <a:rPr lang="en-AU" altLang="en-US" sz="1200" b="1" kern="0" dirty="0">
                <a:solidFill>
                  <a:schemeClr val="tx1">
                    <a:lumMod val="50000"/>
                    <a:lumOff val="50000"/>
                  </a:schemeClr>
                </a:solidFill>
                <a:cs typeface="Arial" charset="0"/>
              </a:rPr>
              <a:t> B</a:t>
            </a:r>
          </a:p>
        </p:txBody>
      </p:sp>
      <p:sp>
        <p:nvSpPr>
          <p:cNvPr id="28" name="Rectangle 27">
            <a:extLst>
              <a:ext uri="{FF2B5EF4-FFF2-40B4-BE49-F238E27FC236}">
                <a16:creationId xmlns="" xmlns:a16="http://schemas.microsoft.com/office/drawing/2014/main" id="{AC59E4EE-D6D0-41B1-96EB-22A1093FBBE2}"/>
              </a:ext>
            </a:extLst>
          </p:cNvPr>
          <p:cNvSpPr/>
          <p:nvPr/>
        </p:nvSpPr>
        <p:spPr>
          <a:xfrm>
            <a:off x="8220829" y="2112893"/>
            <a:ext cx="2946603" cy="276999"/>
          </a:xfrm>
          <a:prstGeom prst="rect">
            <a:avLst/>
          </a:prstGeom>
        </p:spPr>
        <p:txBody>
          <a:bodyPr>
            <a:spAutoFit/>
          </a:bodyPr>
          <a:lstStyle/>
          <a:p>
            <a:pPr algn="ctr">
              <a:spcAft>
                <a:spcPts val="600"/>
              </a:spcAft>
              <a:defRPr/>
            </a:pPr>
            <a:r>
              <a:rPr lang="en-AU" altLang="en-US" sz="1200" b="1" kern="0" dirty="0" err="1">
                <a:solidFill>
                  <a:srgbClr val="92D050"/>
                </a:solidFill>
                <a:cs typeface="Arial" charset="0"/>
              </a:rPr>
              <a:t>Otsikko</a:t>
            </a:r>
            <a:r>
              <a:rPr lang="en-AU" altLang="en-US" sz="1200" b="1" kern="0" dirty="0">
                <a:solidFill>
                  <a:srgbClr val="92D050"/>
                </a:solidFill>
                <a:cs typeface="Arial" charset="0"/>
              </a:rPr>
              <a:t> C</a:t>
            </a:r>
          </a:p>
        </p:txBody>
      </p:sp>
    </p:spTree>
    <p:extLst>
      <p:ext uri="{BB962C8B-B14F-4D97-AF65-F5344CB8AC3E}">
        <p14:creationId xmlns:p14="http://schemas.microsoft.com/office/powerpoint/2010/main" val="211997210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lrBXLfPuxm3QOk.BDCfR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_Rakennerahastot_2014-2020_mallipohja_EAKR_FI_7.14">
  <a:themeElements>
    <a:clrScheme name="TEM_Rakennerahastot">
      <a:dk1>
        <a:sysClr val="windowText" lastClr="000000"/>
      </a:dk1>
      <a:lt1>
        <a:srgbClr val="FFFFFF"/>
      </a:lt1>
      <a:dk2>
        <a:srgbClr val="646464"/>
      </a:dk2>
      <a:lt2>
        <a:srgbClr val="FFFFFF"/>
      </a:lt2>
      <a:accent1>
        <a:srgbClr val="8CBE41"/>
      </a:accent1>
      <a:accent2>
        <a:srgbClr val="5BC6E8"/>
      </a:accent2>
      <a:accent3>
        <a:srgbClr val="009FDA"/>
      </a:accent3>
      <a:accent4>
        <a:srgbClr val="5F378C"/>
      </a:accent4>
      <a:accent5>
        <a:srgbClr val="E2007A"/>
      </a:accent5>
      <a:accent6>
        <a:srgbClr val="F6921E"/>
      </a:accent6>
      <a:hlink>
        <a:srgbClr val="00549F"/>
      </a:hlink>
      <a:folHlink>
        <a:srgbClr val="00B299"/>
      </a:folHlink>
    </a:clrScheme>
    <a:fontScheme name="TEM_Rakennerahast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285</Words>
  <Application>Microsoft Macintosh PowerPoint</Application>
  <PresentationFormat>Custom</PresentationFormat>
  <Paragraphs>71</Paragraphs>
  <Slides>7</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0" baseType="lpstr">
      <vt:lpstr>Office Theme</vt:lpstr>
      <vt:lpstr>TEM_Rakennerahastot_2014-2020_mallipohja_EAKR_FI_7.14</vt:lpstr>
      <vt:lpstr>think-cell Slide</vt:lpstr>
      <vt:lpstr>5-Step Visual Model  </vt:lpstr>
      <vt:lpstr>5S-VM prosessin viisi askelta tehokkaaseen digiriskien hallintaan </vt:lpstr>
      <vt:lpstr>Steps 1 &amp; 2: Tunnistetaan riskit ja arvioidaan niiden vaikuttavuus ja todennäköisyys asteikolla 1-4. Esimerkiksi, jos digitaalisuuden taso on matala liittyen ‘tuotantoon, logistiikkaan ja kunnossapitoon’, niin mitä uhkia ja mahdollisuuksia näihin toimintoihin liittyy? Tai jos ‘myynti ja asiakashallinta’ on digitaalisuudelta vahvaa, niin mitä siihen liittyviä mahdollisuuksia voidaan tunnistaa?</vt:lpstr>
      <vt:lpstr>Step 3A: Sijoitetaan jokainen uhka nelikenttään</vt:lpstr>
      <vt:lpstr>Step 3B: Sijoitetaan jokainen mahdollisuus nelikenttään</vt:lpstr>
      <vt:lpstr>Step 3C: Sijoitetaan jokainen tuote, palvelu jne. nelikenttään</vt:lpstr>
      <vt:lpstr>Steps 4&amp;5: Työstetään tiekartta uhkien hallintaan ja mahdollisuuksien hyödyntämiseksi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Pertti Wathen (TAU)</dc:creator>
  <cp:lastModifiedBy>J A</cp:lastModifiedBy>
  <cp:revision>269</cp:revision>
  <dcterms:created xsi:type="dcterms:W3CDTF">2021-08-24T12:53:25Z</dcterms:created>
  <dcterms:modified xsi:type="dcterms:W3CDTF">2021-11-23T13:04:23Z</dcterms:modified>
</cp:coreProperties>
</file>